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5" r:id="rId6"/>
    <p:sldId id="298" r:id="rId7"/>
    <p:sldId id="299" r:id="rId8"/>
    <p:sldId id="297" r:id="rId9"/>
    <p:sldId id="300" r:id="rId10"/>
    <p:sldId id="303" r:id="rId11"/>
    <p:sldId id="296" r:id="rId12"/>
    <p:sldId id="277" r:id="rId13"/>
    <p:sldId id="278" r:id="rId14"/>
    <p:sldId id="261" r:id="rId15"/>
    <p:sldId id="281" r:id="rId16"/>
    <p:sldId id="262" r:id="rId17"/>
    <p:sldId id="263" r:id="rId18"/>
    <p:sldId id="285" r:id="rId19"/>
    <p:sldId id="286" r:id="rId20"/>
    <p:sldId id="282" r:id="rId21"/>
    <p:sldId id="287" r:id="rId22"/>
    <p:sldId id="288" r:id="rId23"/>
    <p:sldId id="283" r:id="rId24"/>
    <p:sldId id="279" r:id="rId25"/>
    <p:sldId id="280" r:id="rId26"/>
    <p:sldId id="295" r:id="rId27"/>
    <p:sldId id="274" r:id="rId28"/>
    <p:sldId id="291" r:id="rId29"/>
    <p:sldId id="290" r:id="rId30"/>
    <p:sldId id="292" r:id="rId31"/>
    <p:sldId id="293" r:id="rId32"/>
    <p:sldId id="294" r:id="rId33"/>
    <p:sldId id="302" r:id="rId34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2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2E0F-C336-4731-8AED-3DB1D0D324D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223-F141-46B1-BA35-8021AF0D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5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2E0F-C336-4731-8AED-3DB1D0D324D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223-F141-46B1-BA35-8021AF0D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2E0F-C336-4731-8AED-3DB1D0D324D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223-F141-46B1-BA35-8021AF0D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0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2E0F-C336-4731-8AED-3DB1D0D324D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223-F141-46B1-BA35-8021AF0D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2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2E0F-C336-4731-8AED-3DB1D0D324D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223-F141-46B1-BA35-8021AF0D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2E0F-C336-4731-8AED-3DB1D0D324D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223-F141-46B1-BA35-8021AF0D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4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2E0F-C336-4731-8AED-3DB1D0D324D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223-F141-46B1-BA35-8021AF0D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2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2E0F-C336-4731-8AED-3DB1D0D324D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223-F141-46B1-BA35-8021AF0D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2E0F-C336-4731-8AED-3DB1D0D324D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223-F141-46B1-BA35-8021AF0D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2E0F-C336-4731-8AED-3DB1D0D324D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223-F141-46B1-BA35-8021AF0D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1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2E0F-C336-4731-8AED-3DB1D0D324D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223-F141-46B1-BA35-8021AF0D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F2E0F-C336-4731-8AED-3DB1D0D324D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AB223-F141-46B1-BA35-8021AF0D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76200"/>
            <a:ext cx="8998324" cy="6692152"/>
            <a:chOff x="76200" y="76200"/>
            <a:chExt cx="8998324" cy="6692152"/>
          </a:xfrm>
        </p:grpSpPr>
        <p:sp>
          <p:nvSpPr>
            <p:cNvPr id="5" name="Rectangle 4"/>
            <p:cNvSpPr/>
            <p:nvPr/>
          </p:nvSpPr>
          <p:spPr>
            <a:xfrm>
              <a:off x="76200" y="76200"/>
              <a:ext cx="8991600" cy="4724400"/>
            </a:xfrm>
            <a:prstGeom prst="rect">
              <a:avLst/>
            </a:prstGeom>
            <a:gradFill flip="none" rotWithShape="0">
              <a:gsLst>
                <a:gs pos="59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924" y="4863352"/>
              <a:ext cx="8991600" cy="1905000"/>
            </a:xfrm>
            <a:prstGeom prst="rect">
              <a:avLst/>
            </a:prstGeom>
            <a:gradFill>
              <a:gsLst>
                <a:gs pos="15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Data to Improve Ethics Programs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257800"/>
            <a:ext cx="7162800" cy="1752600"/>
          </a:xfrm>
        </p:spPr>
        <p:txBody>
          <a:bodyPr/>
          <a:lstStyle/>
          <a:p>
            <a:r>
              <a:rPr lang="en-US" dirty="0" smtClean="0"/>
              <a:t>Patrick </a:t>
            </a:r>
            <a:r>
              <a:rPr lang="en-US" dirty="0" smtClean="0"/>
              <a:t>Shepherd  &amp;  Cheryl Kane-Piasecki</a:t>
            </a:r>
            <a:endParaRPr lang="en-US" dirty="0" smtClean="0"/>
          </a:p>
          <a:p>
            <a:r>
              <a:rPr lang="en-US" dirty="0" smtClean="0"/>
              <a:t>Senior </a:t>
            </a:r>
            <a:r>
              <a:rPr lang="en-US" dirty="0" smtClean="0"/>
              <a:t>Instructors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3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31466" y="5221793"/>
            <a:ext cx="7772400" cy="1470025"/>
          </a:xfrm>
        </p:spPr>
        <p:txBody>
          <a:bodyPr/>
          <a:lstStyle/>
          <a:p>
            <a:r>
              <a:rPr lang="en-US" dirty="0" smtClean="0"/>
              <a:t>How do we make the argument?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902672"/>
            <a:ext cx="2146742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In-person 1 HR:</a:t>
            </a:r>
          </a:p>
          <a:p>
            <a:r>
              <a:rPr lang="en-US" dirty="0" smtClean="0"/>
              <a:t>30 Employees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1 Instructor</a:t>
            </a:r>
          </a:p>
          <a:p>
            <a:r>
              <a:rPr lang="en-US" dirty="0" smtClean="0"/>
              <a:t>_________________</a:t>
            </a:r>
            <a:endParaRPr lang="en-US" dirty="0"/>
          </a:p>
          <a:p>
            <a:r>
              <a:rPr lang="en-US" dirty="0" smtClean="0"/>
              <a:t>31 Employee Hours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819400"/>
            <a:ext cx="214674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Online 1 HR:</a:t>
            </a:r>
          </a:p>
          <a:p>
            <a:r>
              <a:rPr lang="en-US" dirty="0" smtClean="0"/>
              <a:t>30 Employees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/>
              <a:t>0</a:t>
            </a:r>
            <a:r>
              <a:rPr lang="en-US" dirty="0" smtClean="0"/>
              <a:t> Instructor</a:t>
            </a:r>
          </a:p>
          <a:p>
            <a:r>
              <a:rPr lang="en-US" dirty="0" smtClean="0"/>
              <a:t>_________________</a:t>
            </a:r>
            <a:endParaRPr lang="en-US" dirty="0"/>
          </a:p>
          <a:p>
            <a:r>
              <a:rPr lang="en-US" dirty="0" smtClean="0"/>
              <a:t>30 Employee Hours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27360" y="3926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Effectiveness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87458" y="1371600"/>
            <a:ext cx="306801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In-person 1 HR:</a:t>
            </a:r>
          </a:p>
          <a:p>
            <a:r>
              <a:rPr lang="en-US" dirty="0" smtClean="0"/>
              <a:t>80% Effective or Very Effective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87458" y="3239869"/>
            <a:ext cx="301512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Online 1 HR:</a:t>
            </a:r>
          </a:p>
          <a:p>
            <a:r>
              <a:rPr lang="en-US" dirty="0" smtClean="0"/>
              <a:t>67% Effective or Very Effective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81200" y="609600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+3.3% Employee Hours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0467" y="1078468"/>
            <a:ext cx="196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+13% Effectiveness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263134"/>
            <a:ext cx="7543800" cy="3004066"/>
          </a:xfrm>
          <a:prstGeom prst="rect">
            <a:avLst/>
          </a:prstGeom>
          <a:solidFill>
            <a:schemeClr val="bg1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An increased investment of 3.3% leads to a 13% increase in effectiveness!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-1295400" y="5181600"/>
            <a:ext cx="7772400" cy="1470025"/>
          </a:xfrm>
        </p:spPr>
        <p:txBody>
          <a:bodyPr/>
          <a:lstStyle/>
          <a:p>
            <a:r>
              <a:rPr lang="en-US" dirty="0" smtClean="0"/>
              <a:t>Advocate for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9" t="12667" r="14500" b="54310"/>
          <a:stretch/>
        </p:blipFill>
        <p:spPr bwMode="auto">
          <a:xfrm>
            <a:off x="304800" y="381000"/>
            <a:ext cx="5006340" cy="22646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7" t="17663" r="15966" b="68470"/>
          <a:stretch/>
        </p:blipFill>
        <p:spPr bwMode="auto">
          <a:xfrm>
            <a:off x="4343400" y="2734056"/>
            <a:ext cx="4556760" cy="9509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0" t="43333" r="15156" b="46267"/>
          <a:stretch/>
        </p:blipFill>
        <p:spPr bwMode="auto">
          <a:xfrm>
            <a:off x="258318" y="3962400"/>
            <a:ext cx="4960620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1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9" t="12667" r="14500" b="54310"/>
          <a:stretch/>
        </p:blipFill>
        <p:spPr bwMode="auto">
          <a:xfrm>
            <a:off x="307848" y="381000"/>
            <a:ext cx="5006340" cy="22646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7" t="17663" r="15966" b="68470"/>
          <a:stretch/>
        </p:blipFill>
        <p:spPr bwMode="auto">
          <a:xfrm>
            <a:off x="4343400" y="2734056"/>
            <a:ext cx="4556760" cy="9509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0" t="43333" r="15156" b="46267"/>
          <a:stretch/>
        </p:blipFill>
        <p:spPr bwMode="auto">
          <a:xfrm>
            <a:off x="258318" y="3962400"/>
            <a:ext cx="4960620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3221736"/>
            <a:ext cx="990600" cy="14325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1295400"/>
            <a:ext cx="2274570" cy="1524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1999488"/>
            <a:ext cx="3048000" cy="228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7304" y="1441704"/>
            <a:ext cx="3048000" cy="1706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4114800"/>
            <a:ext cx="4114800" cy="5608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8" t="8863" r="15312" b="63915"/>
          <a:stretch/>
        </p:blipFill>
        <p:spPr bwMode="auto">
          <a:xfrm>
            <a:off x="457200" y="381000"/>
            <a:ext cx="4754880" cy="1866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83" y="2133600"/>
            <a:ext cx="5172075" cy="32411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4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8" t="8863" r="15312" b="63915"/>
          <a:stretch/>
        </p:blipFill>
        <p:spPr bwMode="auto">
          <a:xfrm>
            <a:off x="457200" y="381000"/>
            <a:ext cx="4754880" cy="1866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84" y="2133600"/>
            <a:ext cx="5172075" cy="32411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762000"/>
            <a:ext cx="914400" cy="381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0" y="1524000"/>
            <a:ext cx="914400" cy="381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5000" y="2377440"/>
            <a:ext cx="1371600" cy="6858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5000" y="3962400"/>
            <a:ext cx="1371600" cy="6858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4" y="304801"/>
            <a:ext cx="5837816" cy="23868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49" y="2971800"/>
            <a:ext cx="7105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74720"/>
            <a:ext cx="6105525" cy="1752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7162" y="4958409"/>
            <a:ext cx="1595438" cy="26891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82880"/>
            <a:ext cx="6477000" cy="59598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85160" y="5760720"/>
            <a:ext cx="1600200" cy="23287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24200" y="3733800"/>
            <a:ext cx="1600200" cy="23287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63240" y="1691640"/>
            <a:ext cx="1600200" cy="23287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82880"/>
            <a:ext cx="6477000" cy="59598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85160" y="5760720"/>
            <a:ext cx="1600200" cy="23287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376488"/>
            <a:ext cx="6438900" cy="2105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3962400"/>
            <a:ext cx="1676400" cy="3048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82880"/>
            <a:ext cx="6477000" cy="59598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85160" y="5760720"/>
            <a:ext cx="1600200" cy="23287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376488"/>
            <a:ext cx="6438900" cy="2105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3962400"/>
            <a:ext cx="1676400" cy="3048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590800" y="914400"/>
            <a:ext cx="6293224" cy="2117407"/>
            <a:chOff x="2590800" y="914400"/>
            <a:chExt cx="6293224" cy="21174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914400"/>
              <a:ext cx="6217024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0" r="4399"/>
            <a:stretch/>
          </p:blipFill>
          <p:spPr bwMode="auto">
            <a:xfrm>
              <a:off x="2590800" y="1844040"/>
              <a:ext cx="6293224" cy="118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5699760" y="2628900"/>
            <a:ext cx="1676400" cy="3048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5400" y="5181600"/>
            <a:ext cx="7772400" cy="1470025"/>
          </a:xfrm>
        </p:spPr>
        <p:txBody>
          <a:bodyPr/>
          <a:lstStyle/>
          <a:p>
            <a:r>
              <a:rPr lang="en-US" dirty="0" smtClean="0"/>
              <a:t>Allocating Resources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354907"/>
            <a:ext cx="6305550" cy="22790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4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-1295400" y="5181600"/>
            <a:ext cx="7772400" cy="1470025"/>
          </a:xfrm>
        </p:spPr>
        <p:txBody>
          <a:bodyPr/>
          <a:lstStyle/>
          <a:p>
            <a:r>
              <a:rPr lang="en-US" dirty="0" smtClean="0"/>
              <a:t>Staff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8" t="53333" r="11999" b="39334"/>
          <a:stretch/>
        </p:blipFill>
        <p:spPr bwMode="auto">
          <a:xfrm>
            <a:off x="122833" y="2438400"/>
            <a:ext cx="8885382" cy="60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3400" y="2286000"/>
            <a:ext cx="1676400" cy="609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7" t="16243" r="14901" b="46263"/>
          <a:stretch/>
        </p:blipFill>
        <p:spPr bwMode="auto">
          <a:xfrm>
            <a:off x="761999" y="1097280"/>
            <a:ext cx="5972923" cy="31394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3360" y="2123440"/>
            <a:ext cx="3657600" cy="1524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83360" y="2286000"/>
            <a:ext cx="3850640" cy="3048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83360" y="2600960"/>
            <a:ext cx="3850640" cy="1524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9" t="12667" r="14500" b="54310"/>
          <a:stretch/>
        </p:blipFill>
        <p:spPr bwMode="auto">
          <a:xfrm>
            <a:off x="304800" y="381000"/>
            <a:ext cx="5006340" cy="226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7" t="17663" r="15966" b="68470"/>
          <a:stretch/>
        </p:blipFill>
        <p:spPr bwMode="auto">
          <a:xfrm>
            <a:off x="4343400" y="2734056"/>
            <a:ext cx="4556760" cy="9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0" t="43333" r="15156" b="46267"/>
          <a:stretch/>
        </p:blipFill>
        <p:spPr bwMode="auto">
          <a:xfrm>
            <a:off x="258318" y="3962400"/>
            <a:ext cx="4960620" cy="71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4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9" t="12667" r="14500" b="54310"/>
          <a:stretch/>
        </p:blipFill>
        <p:spPr bwMode="auto">
          <a:xfrm>
            <a:off x="307848" y="381000"/>
            <a:ext cx="5006340" cy="226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7" t="17663" r="15966" b="68470"/>
          <a:stretch/>
        </p:blipFill>
        <p:spPr bwMode="auto">
          <a:xfrm>
            <a:off x="4343400" y="2734056"/>
            <a:ext cx="4556760" cy="9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0" t="43333" r="15156" b="46267"/>
          <a:stretch/>
        </p:blipFill>
        <p:spPr bwMode="auto">
          <a:xfrm>
            <a:off x="258318" y="3962400"/>
            <a:ext cx="4960620" cy="71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3221736"/>
            <a:ext cx="990600" cy="14325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1295400"/>
            <a:ext cx="2274570" cy="1524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1999488"/>
            <a:ext cx="3048000" cy="228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7304" y="1441704"/>
            <a:ext cx="3048000" cy="1706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4114800"/>
            <a:ext cx="4114800" cy="5608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-1295400" y="5181600"/>
            <a:ext cx="7772400" cy="1470025"/>
          </a:xfrm>
        </p:spPr>
        <p:txBody>
          <a:bodyPr/>
          <a:lstStyle/>
          <a:p>
            <a:r>
              <a:rPr lang="en-US" dirty="0" smtClean="0"/>
              <a:t>Identify Risk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can disclose a suspected violation of any law, rule or regulation without fear of reprisal.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0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Arbitrary action, personal favoritism and coercion for partisan political purposes are not tolerated.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9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Prohibited Personnel Practices (for example, illegally discriminating for or against any employee/applicant, obstructing a person's right to compete for employment, knowingly violating veterans' preference requirements) are not tolerated.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1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256102" cy="25812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55" y="3019203"/>
            <a:ext cx="4086225" cy="24853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5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organization's senior leaders maintain high standards of honesty and integrity.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6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have a high level of respect for my organization's senior leaders.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2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Join us.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0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3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256102" cy="2581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55" y="3019203"/>
            <a:ext cx="4086225" cy="24853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3886200" cy="381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256102" cy="2581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55" y="3019203"/>
            <a:ext cx="4086225" cy="24853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3886200" cy="381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8" t="24375" r="14875" b="47666"/>
          <a:stretch/>
        </p:blipFill>
        <p:spPr bwMode="auto">
          <a:xfrm>
            <a:off x="2086984" y="2398585"/>
            <a:ext cx="4983480" cy="19173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56651" y="2962275"/>
            <a:ext cx="4425149" cy="31432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31466" y="5221793"/>
            <a:ext cx="7772400" cy="1470025"/>
          </a:xfrm>
        </p:spPr>
        <p:txBody>
          <a:bodyPr/>
          <a:lstStyle/>
          <a:p>
            <a:r>
              <a:rPr lang="en-US" dirty="0" smtClean="0"/>
              <a:t>How do we make the argument?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902672"/>
            <a:ext cx="2146742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In-person 1 HR:</a:t>
            </a:r>
          </a:p>
          <a:p>
            <a:r>
              <a:rPr lang="en-US" dirty="0" smtClean="0"/>
              <a:t>30 Employees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1 Instructor</a:t>
            </a:r>
          </a:p>
          <a:p>
            <a:r>
              <a:rPr lang="en-US" dirty="0" smtClean="0"/>
              <a:t>_________________</a:t>
            </a:r>
            <a:endParaRPr lang="en-US" dirty="0"/>
          </a:p>
          <a:p>
            <a:r>
              <a:rPr lang="en-US" dirty="0" smtClean="0"/>
              <a:t>31 Employee Hours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819400"/>
            <a:ext cx="214674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Online 1 HR:</a:t>
            </a:r>
          </a:p>
          <a:p>
            <a:r>
              <a:rPr lang="en-US" dirty="0" smtClean="0"/>
              <a:t>30 Employees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/>
              <a:t>0</a:t>
            </a:r>
            <a:r>
              <a:rPr lang="en-US" dirty="0" smtClean="0"/>
              <a:t> Instructor</a:t>
            </a:r>
          </a:p>
          <a:p>
            <a:r>
              <a:rPr lang="en-US" dirty="0" smtClean="0"/>
              <a:t>_________________</a:t>
            </a:r>
            <a:endParaRPr lang="en-US" dirty="0"/>
          </a:p>
          <a:p>
            <a:r>
              <a:rPr lang="en-US" dirty="0" smtClean="0"/>
              <a:t>30 Employee Hours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5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31466" y="5221793"/>
            <a:ext cx="7772400" cy="1470025"/>
          </a:xfrm>
        </p:spPr>
        <p:txBody>
          <a:bodyPr/>
          <a:lstStyle/>
          <a:p>
            <a:r>
              <a:rPr lang="en-US" dirty="0" smtClean="0"/>
              <a:t>How do we make the argument?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902672"/>
            <a:ext cx="2146742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In-person 1 HR:</a:t>
            </a:r>
          </a:p>
          <a:p>
            <a:r>
              <a:rPr lang="en-US" dirty="0" smtClean="0"/>
              <a:t>30 Employees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1 Instructor</a:t>
            </a:r>
          </a:p>
          <a:p>
            <a:r>
              <a:rPr lang="en-US" dirty="0" smtClean="0"/>
              <a:t>_________________</a:t>
            </a:r>
            <a:endParaRPr lang="en-US" dirty="0"/>
          </a:p>
          <a:p>
            <a:r>
              <a:rPr lang="en-US" dirty="0" smtClean="0"/>
              <a:t>31 Employee Hours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819400"/>
            <a:ext cx="214674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Online 1 HR:</a:t>
            </a:r>
          </a:p>
          <a:p>
            <a:r>
              <a:rPr lang="en-US" dirty="0" smtClean="0"/>
              <a:t>30 Employees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/>
              <a:t>0</a:t>
            </a:r>
            <a:r>
              <a:rPr lang="en-US" dirty="0" smtClean="0"/>
              <a:t> Instructor</a:t>
            </a:r>
          </a:p>
          <a:p>
            <a:r>
              <a:rPr lang="en-US" dirty="0" smtClean="0"/>
              <a:t>_________________</a:t>
            </a:r>
            <a:endParaRPr lang="en-US" dirty="0"/>
          </a:p>
          <a:p>
            <a:r>
              <a:rPr lang="en-US" dirty="0" smtClean="0"/>
              <a:t>30 Employee Hours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551707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+3.3% Employee Hours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74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31466" y="5221793"/>
            <a:ext cx="7772400" cy="1470025"/>
          </a:xfrm>
        </p:spPr>
        <p:txBody>
          <a:bodyPr/>
          <a:lstStyle/>
          <a:p>
            <a:r>
              <a:rPr lang="en-US" dirty="0" smtClean="0"/>
              <a:t>How do we make the argument?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902672"/>
            <a:ext cx="2146742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In-person 1 HR:</a:t>
            </a:r>
          </a:p>
          <a:p>
            <a:r>
              <a:rPr lang="en-US" dirty="0" smtClean="0"/>
              <a:t>30 Employees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1 Instructor</a:t>
            </a:r>
          </a:p>
          <a:p>
            <a:r>
              <a:rPr lang="en-US" dirty="0" smtClean="0"/>
              <a:t>_________________</a:t>
            </a:r>
            <a:endParaRPr lang="en-US" dirty="0"/>
          </a:p>
          <a:p>
            <a:r>
              <a:rPr lang="en-US" dirty="0" smtClean="0"/>
              <a:t>31 Employee Hours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819400"/>
            <a:ext cx="214674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Online 1 HR:</a:t>
            </a:r>
          </a:p>
          <a:p>
            <a:r>
              <a:rPr lang="en-US" dirty="0" smtClean="0"/>
              <a:t>30 Employees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/>
              <a:t>0</a:t>
            </a:r>
            <a:r>
              <a:rPr lang="en-US" dirty="0" smtClean="0"/>
              <a:t> Instructor</a:t>
            </a:r>
          </a:p>
          <a:p>
            <a:r>
              <a:rPr lang="en-US" dirty="0" smtClean="0"/>
              <a:t>_________________</a:t>
            </a:r>
            <a:endParaRPr lang="en-US" dirty="0"/>
          </a:p>
          <a:p>
            <a:r>
              <a:rPr lang="en-US" dirty="0" smtClean="0"/>
              <a:t>30 Employee Hours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27360" y="3926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Effectiveness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87458" y="1371600"/>
            <a:ext cx="306801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In-person 1 HR:</a:t>
            </a:r>
          </a:p>
          <a:p>
            <a:r>
              <a:rPr lang="en-US" dirty="0" smtClean="0"/>
              <a:t>80% Effective or Very Effective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87458" y="3239869"/>
            <a:ext cx="301512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Online 1 HR:</a:t>
            </a:r>
          </a:p>
          <a:p>
            <a:r>
              <a:rPr lang="en-US" dirty="0" smtClean="0"/>
              <a:t>67% Effective or Very Effective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81200" y="577334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+3.3% Employee Hours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924" y="4863352"/>
            <a:ext cx="8991600" cy="1905000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76068" y="4038600"/>
            <a:ext cx="763132" cy="1827670"/>
            <a:chOff x="7167643" y="3282574"/>
            <a:chExt cx="763132" cy="1827670"/>
          </a:xfrm>
          <a:solidFill>
            <a:schemeClr val="tx2">
              <a:lumMod val="50000"/>
            </a:schemeClr>
          </a:solidFill>
        </p:grpSpPr>
        <p:sp>
          <p:nvSpPr>
            <p:cNvPr id="8" name="Half Frame 7"/>
            <p:cNvSpPr/>
            <p:nvPr/>
          </p:nvSpPr>
          <p:spPr>
            <a:xfrm rot="13517931">
              <a:off x="7167643" y="434824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3517931">
              <a:off x="7168209" y="3815409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3517931">
              <a:off x="7168775" y="3282574"/>
              <a:ext cx="762000" cy="7620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31466" y="5221793"/>
            <a:ext cx="7772400" cy="1470025"/>
          </a:xfrm>
        </p:spPr>
        <p:txBody>
          <a:bodyPr/>
          <a:lstStyle/>
          <a:p>
            <a:r>
              <a:rPr lang="en-US" dirty="0" smtClean="0"/>
              <a:t>How do we make the argument?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902672"/>
            <a:ext cx="2146742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In-person 1 HR:</a:t>
            </a:r>
          </a:p>
          <a:p>
            <a:r>
              <a:rPr lang="en-US" dirty="0" smtClean="0"/>
              <a:t>30 Employees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1 Instructor</a:t>
            </a:r>
          </a:p>
          <a:p>
            <a:r>
              <a:rPr lang="en-US" dirty="0" smtClean="0"/>
              <a:t>_________________</a:t>
            </a:r>
            <a:endParaRPr lang="en-US" dirty="0"/>
          </a:p>
          <a:p>
            <a:r>
              <a:rPr lang="en-US" dirty="0" smtClean="0"/>
              <a:t>31 Employee Hours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819400"/>
            <a:ext cx="214674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Online 1 HR:</a:t>
            </a:r>
          </a:p>
          <a:p>
            <a:r>
              <a:rPr lang="en-US" dirty="0" smtClean="0"/>
              <a:t>30 Employees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/>
              <a:t>0</a:t>
            </a:r>
            <a:r>
              <a:rPr lang="en-US" dirty="0" smtClean="0"/>
              <a:t> Instructor</a:t>
            </a:r>
          </a:p>
          <a:p>
            <a:r>
              <a:rPr lang="en-US" dirty="0" smtClean="0"/>
              <a:t>_________________</a:t>
            </a:r>
            <a:endParaRPr lang="en-US" dirty="0"/>
          </a:p>
          <a:p>
            <a:r>
              <a:rPr lang="en-US" dirty="0" smtClean="0"/>
              <a:t>30 Employee Hours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27360" y="3926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Effectiveness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87458" y="1371600"/>
            <a:ext cx="306801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In-person 1 HR:</a:t>
            </a:r>
          </a:p>
          <a:p>
            <a:r>
              <a:rPr lang="en-US" dirty="0" smtClean="0"/>
              <a:t>80% Effective or Very Effective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87458" y="3239869"/>
            <a:ext cx="301512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Online 1 HR:</a:t>
            </a:r>
          </a:p>
          <a:p>
            <a:r>
              <a:rPr lang="en-US" dirty="0" smtClean="0"/>
              <a:t>67% Effective or Very Effective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81200" y="609600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+3.3% Employee Hours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0467" y="1078468"/>
            <a:ext cx="196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+13% Effectiveness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398</Words>
  <Application>Microsoft Office PowerPoint</Application>
  <PresentationFormat>On-screen Show (4:3)</PresentationFormat>
  <Paragraphs>106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Using Data to Improve Ethics Programs </vt:lpstr>
      <vt:lpstr>Allocating Resources</vt:lpstr>
      <vt:lpstr>PowerPoint Presentation</vt:lpstr>
      <vt:lpstr>PowerPoint Presentation</vt:lpstr>
      <vt:lpstr>PowerPoint Presentation</vt:lpstr>
      <vt:lpstr>How do we make the argument?</vt:lpstr>
      <vt:lpstr>How do we make the argument?</vt:lpstr>
      <vt:lpstr>How do we make the argument?</vt:lpstr>
      <vt:lpstr>How do we make the argument?</vt:lpstr>
      <vt:lpstr>How do we make the argument?</vt:lpstr>
      <vt:lpstr>Advocate for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Staff Development</vt:lpstr>
      <vt:lpstr>PowerPoint Presentation</vt:lpstr>
      <vt:lpstr>PowerPoint Presentation</vt:lpstr>
      <vt:lpstr>PowerPoint Presentation</vt:lpstr>
      <vt:lpstr>PowerPoint Presentation</vt:lpstr>
      <vt:lpstr>Identify Risk Areas</vt:lpstr>
      <vt:lpstr>I can disclose a suspected violation of any law, rule or regulation without fear of reprisal.</vt:lpstr>
      <vt:lpstr>Arbitrary action, personal favoritism and coercion for partisan political purposes are not tolerated.</vt:lpstr>
      <vt:lpstr>Prohibited Personnel Practices (for example, illegally discriminating for or against any employee/applicant, obstructing a person's right to compete for employment, knowingly violating veterans' preference requirements) are not tolerated.</vt:lpstr>
      <vt:lpstr>My organization's senior leaders maintain high standards of honesty and integrity.</vt:lpstr>
      <vt:lpstr>I have a high level of respect for my organization's senior leaders.</vt:lpstr>
      <vt:lpstr>Join us.</vt:lpstr>
      <vt:lpstr>Thank you.</vt:lpstr>
    </vt:vector>
  </TitlesOfParts>
  <Company>USOGE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USOGE</dc:creator>
  <cp:lastModifiedBy>Patrick Shepherd</cp:lastModifiedBy>
  <cp:revision>18</cp:revision>
  <dcterms:created xsi:type="dcterms:W3CDTF">2017-09-22T14:04:32Z</dcterms:created>
  <dcterms:modified xsi:type="dcterms:W3CDTF">2017-10-04T19:09:59Z</dcterms:modified>
</cp:coreProperties>
</file>