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7" r:id="rId3"/>
    <p:sldId id="258" r:id="rId4"/>
    <p:sldId id="259" r:id="rId5"/>
  </p:sldIdLst>
  <p:sldSz cx="9144000" cy="6858000" type="screen4x3"/>
  <p:notesSz cx="6858000" cy="9144000"/>
  <p:custDataLst>
    <p:tags r:id="rId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42971" autoAdjust="0"/>
  </p:normalViewPr>
  <p:slideViewPr>
    <p:cSldViewPr>
      <p:cViewPr varScale="1">
        <p:scale>
          <a:sx n="48" d="100"/>
          <a:sy n="48" d="100"/>
        </p:scale>
        <p:origin x="-349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tags" Target="tags/tag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11C82F-F329-40E6-A8B1-C2510ADADD2E}" type="datetimeFigureOut">
              <a:rPr lang="en-US" smtClean="0"/>
              <a:t>1/19/2016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502985-288E-4FB7-9950-46EEACE3201C}" type="slidenum">
              <a:rPr lang="en-US" smtClean="0"/>
              <a:t>‹#›</a:t>
            </a:fld>
            <a:endParaRPr lang="en-US"/>
          </a:p>
        </p:txBody>
      </p:sp>
    </p:spTree>
    <p:extLst>
      <p:ext uri="{BB962C8B-B14F-4D97-AF65-F5344CB8AC3E}">
        <p14:creationId xmlns:p14="http://schemas.microsoft.com/office/powerpoint/2010/main" val="1199986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Imagine that you find yourself</a:t>
            </a:r>
            <a:r>
              <a:rPr lang="en-US" baseline="0" dirty="0" smtClean="0"/>
              <a:t> in this situation, c</a:t>
            </a:r>
            <a:r>
              <a:rPr lang="en-US" dirty="0" smtClean="0"/>
              <a:t>ould</a:t>
            </a:r>
            <a:r>
              <a:rPr lang="en-US" baseline="0" dirty="0" smtClean="0"/>
              <a:t> you see a reason to seek ethics advice?</a:t>
            </a:r>
          </a:p>
          <a:p>
            <a:endParaRPr lang="en-US" baseline="0" dirty="0" smtClean="0"/>
          </a:p>
          <a:p>
            <a:r>
              <a:rPr lang="en-US" baseline="0" dirty="0" smtClean="0"/>
              <a:t>If so, what questions might you ask?</a:t>
            </a:r>
          </a:p>
          <a:p>
            <a:endParaRPr lang="en-US" baseline="0" dirty="0" smtClean="0"/>
          </a:p>
          <a:p>
            <a:r>
              <a:rPr lang="en-US" baseline="0" dirty="0" smtClean="0"/>
              <a:t>Do any of the principles in your book seem to be implicated by this scenario? </a:t>
            </a:r>
          </a:p>
          <a:p>
            <a:endParaRPr lang="en-US" baseline="0" dirty="0" smtClean="0"/>
          </a:p>
          <a:p>
            <a:r>
              <a:rPr lang="en-US" baseline="0" dirty="0" smtClean="0"/>
              <a:t>Do any rules come to mind?</a:t>
            </a:r>
            <a:endParaRPr lang="en-US" dirty="0" smtClean="0"/>
          </a:p>
          <a:p>
            <a:endParaRPr lang="en-US" dirty="0"/>
          </a:p>
        </p:txBody>
      </p:sp>
      <p:sp>
        <p:nvSpPr>
          <p:cNvPr id="4" name="Slide Number Placeholder 3"/>
          <p:cNvSpPr>
            <a:spLocks noGrp="1"/>
          </p:cNvSpPr>
          <p:nvPr>
            <p:ph type="sldNum" sz="quarter" idx="10"/>
          </p:nvPr>
        </p:nvSpPr>
        <p:spPr/>
        <p:txBody>
          <a:bodyPr/>
          <a:lstStyle/>
          <a:p>
            <a:fld id="{B2502985-288E-4FB7-9950-46EEACE3201C}" type="slidenum">
              <a:rPr lang="en-US" smtClean="0"/>
              <a:t>1</a:t>
            </a:fld>
            <a:endParaRPr lang="en-US"/>
          </a:p>
        </p:txBody>
      </p:sp>
    </p:spTree>
    <p:extLst>
      <p:ext uri="{BB962C8B-B14F-4D97-AF65-F5344CB8AC3E}">
        <p14:creationId xmlns:p14="http://schemas.microsoft.com/office/powerpoint/2010/main" val="2617349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steps</a:t>
            </a:r>
            <a:r>
              <a:rPr lang="en-US" baseline="0" dirty="0" smtClean="0"/>
              <a:t> do you take to manage this situation?</a:t>
            </a:r>
          </a:p>
          <a:p>
            <a:endParaRPr lang="en-US" baseline="0" dirty="0" smtClean="0"/>
          </a:p>
          <a:p>
            <a:r>
              <a:rPr lang="en-US" baseline="0" dirty="0" smtClean="0"/>
              <a:t>What questions do you ask?</a:t>
            </a:r>
          </a:p>
          <a:p>
            <a:endParaRPr lang="en-US" baseline="0" dirty="0" smtClean="0"/>
          </a:p>
          <a:p>
            <a:r>
              <a:rPr lang="en-US" baseline="0" dirty="0" smtClean="0"/>
              <a:t>If you seek ethics advice, what information do you provide to your ethics official?</a:t>
            </a:r>
            <a:endParaRPr lang="en-US" dirty="0" smtClean="0"/>
          </a:p>
          <a:p>
            <a:endParaRPr lang="en-US" dirty="0"/>
          </a:p>
        </p:txBody>
      </p:sp>
      <p:sp>
        <p:nvSpPr>
          <p:cNvPr id="4" name="Slide Number Placeholder 3"/>
          <p:cNvSpPr>
            <a:spLocks noGrp="1"/>
          </p:cNvSpPr>
          <p:nvPr>
            <p:ph type="sldNum" sz="quarter" idx="10"/>
          </p:nvPr>
        </p:nvSpPr>
        <p:spPr/>
        <p:txBody>
          <a:bodyPr/>
          <a:lstStyle/>
          <a:p>
            <a:fld id="{B2502985-288E-4FB7-9950-46EEACE3201C}" type="slidenum">
              <a:rPr lang="en-US" smtClean="0"/>
              <a:t>2</a:t>
            </a:fld>
            <a:endParaRPr lang="en-US"/>
          </a:p>
        </p:txBody>
      </p:sp>
    </p:spTree>
    <p:extLst>
      <p:ext uri="{BB962C8B-B14F-4D97-AF65-F5344CB8AC3E}">
        <p14:creationId xmlns:p14="http://schemas.microsoft.com/office/powerpoint/2010/main" val="32296141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a:t>
            </a:r>
            <a:r>
              <a:rPr lang="en-US" baseline="0" dirty="0" smtClean="0"/>
              <a:t> an employee has a significant change in his or her financial holdings, we find new possibilities for conflicts of interest.  </a:t>
            </a:r>
            <a:endParaRPr lang="en-US" dirty="0"/>
          </a:p>
        </p:txBody>
      </p:sp>
      <p:sp>
        <p:nvSpPr>
          <p:cNvPr id="4" name="Slide Number Placeholder 3"/>
          <p:cNvSpPr>
            <a:spLocks noGrp="1"/>
          </p:cNvSpPr>
          <p:nvPr>
            <p:ph type="sldNum" sz="quarter" idx="10"/>
          </p:nvPr>
        </p:nvSpPr>
        <p:spPr/>
        <p:txBody>
          <a:bodyPr/>
          <a:lstStyle/>
          <a:p>
            <a:fld id="{B2502985-288E-4FB7-9950-46EEACE3201C}" type="slidenum">
              <a:rPr lang="en-US" smtClean="0"/>
              <a:t>3</a:t>
            </a:fld>
            <a:endParaRPr lang="en-US"/>
          </a:p>
        </p:txBody>
      </p:sp>
    </p:spTree>
    <p:extLst>
      <p:ext uri="{BB962C8B-B14F-4D97-AF65-F5344CB8AC3E}">
        <p14:creationId xmlns:p14="http://schemas.microsoft.com/office/powerpoint/2010/main" val="5183098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an employee’s financial situation</a:t>
            </a:r>
            <a:r>
              <a:rPr lang="en-US" baseline="0" dirty="0" smtClean="0"/>
              <a:t> changes significantly, it is a good idea to update his or her financial disclosure report, and receive updated advice on avoiding financial conflicts of interest.  There is no need to wait until the annual filing cycle to receive this advice. </a:t>
            </a:r>
            <a:endParaRPr lang="en-US" dirty="0"/>
          </a:p>
        </p:txBody>
      </p:sp>
      <p:sp>
        <p:nvSpPr>
          <p:cNvPr id="4" name="Slide Number Placeholder 3"/>
          <p:cNvSpPr>
            <a:spLocks noGrp="1"/>
          </p:cNvSpPr>
          <p:nvPr>
            <p:ph type="sldNum" sz="quarter" idx="10"/>
          </p:nvPr>
        </p:nvSpPr>
        <p:spPr/>
        <p:txBody>
          <a:bodyPr/>
          <a:lstStyle/>
          <a:p>
            <a:fld id="{B2502985-288E-4FB7-9950-46EEACE3201C}" type="slidenum">
              <a:rPr lang="en-US" smtClean="0"/>
              <a:t>4</a:t>
            </a:fld>
            <a:endParaRPr lang="en-US"/>
          </a:p>
        </p:txBody>
      </p:sp>
    </p:spTree>
    <p:extLst>
      <p:ext uri="{BB962C8B-B14F-4D97-AF65-F5344CB8AC3E}">
        <p14:creationId xmlns:p14="http://schemas.microsoft.com/office/powerpoint/2010/main" val="2741552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816685" y="1143294"/>
            <a:ext cx="5275772" cy="4268965"/>
          </a:xfrm>
        </p:spPr>
        <p:txBody>
          <a:bodyPr anchor="t">
            <a:normAutofit/>
          </a:bodyPr>
          <a:lstStyle>
            <a:lvl1pPr algn="l">
              <a:lnSpc>
                <a:spcPct val="85000"/>
              </a:lnSpc>
              <a:defRPr sz="77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16685" y="5537926"/>
            <a:ext cx="5275772" cy="706355"/>
          </a:xfrm>
        </p:spPr>
        <p:txBody>
          <a:bodyPr>
            <a:normAutofit/>
          </a:bodyPr>
          <a:lstStyle>
            <a:lvl1pPr marL="0" indent="0" algn="l">
              <a:lnSpc>
                <a:spcPct val="114000"/>
              </a:lnSpc>
              <a:spcBef>
                <a:spcPts val="0"/>
              </a:spcBef>
              <a:buNone/>
              <a:defRPr sz="2000" b="0" i="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816685" y="6314441"/>
            <a:ext cx="1197467" cy="365125"/>
          </a:xfrm>
        </p:spPr>
        <p:txBody>
          <a:bodyPr/>
          <a:lstStyle>
            <a:lvl1pPr algn="l">
              <a:defRPr sz="1200">
                <a:solidFill>
                  <a:schemeClr val="tx2"/>
                </a:solidFill>
              </a:defRPr>
            </a:lvl1pPr>
          </a:lstStyle>
          <a:p>
            <a:fld id="{C86E9DD2-A713-4E35-8CEC-CF06A693EBDE}" type="datetimeFigureOut">
              <a:rPr lang="en-US" smtClean="0">
                <a:solidFill>
                  <a:srgbClr val="F5F5F5"/>
                </a:solidFill>
              </a:rPr>
              <a:pPr/>
              <a:t>1/19/2016</a:t>
            </a:fld>
            <a:endParaRPr lang="en-US">
              <a:solidFill>
                <a:srgbClr val="F5F5F5"/>
              </a:solidFill>
            </a:endParaRPr>
          </a:p>
        </p:txBody>
      </p:sp>
      <p:sp>
        <p:nvSpPr>
          <p:cNvPr id="5" name="Footer Placeholder 4"/>
          <p:cNvSpPr>
            <a:spLocks noGrp="1"/>
          </p:cNvSpPr>
          <p:nvPr>
            <p:ph type="ftr" sz="quarter" idx="11"/>
          </p:nvPr>
        </p:nvSpPr>
        <p:spPr>
          <a:xfrm>
            <a:off x="2250444" y="6314441"/>
            <a:ext cx="3842012" cy="365125"/>
          </a:xfrm>
        </p:spPr>
        <p:txBody>
          <a:bodyPr/>
          <a:lstStyle>
            <a:lvl1pPr algn="l">
              <a:defRPr b="0">
                <a:solidFill>
                  <a:schemeClr val="tx2"/>
                </a:solidFill>
              </a:defRPr>
            </a:lvl1pPr>
          </a:lstStyle>
          <a:p>
            <a:endParaRPr lang="en-US">
              <a:solidFill>
                <a:srgbClr val="F5F5F5"/>
              </a:solidFill>
            </a:endParaRPr>
          </a:p>
        </p:txBody>
      </p:sp>
      <p:sp>
        <p:nvSpPr>
          <p:cNvPr id="6" name="Slide Number Placeholder 5"/>
          <p:cNvSpPr>
            <a:spLocks noGrp="1"/>
          </p:cNvSpPr>
          <p:nvPr>
            <p:ph type="sldNum" sz="quarter" idx="12"/>
          </p:nvPr>
        </p:nvSpPr>
        <p:spPr>
          <a:xfrm>
            <a:off x="8838008" y="1416217"/>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8911328"/>
      </p:ext>
    </p:extLst>
  </p:cSld>
  <p:clrMapOvr>
    <a:overrideClrMapping bg1="dk1" tx1="lt1" bg2="dk2" tx2="lt2" accent1="accent1" accent2="accent2" accent3="accent3" accent4="accent4" accent5="accent5" accent6="accent6" hlink="hlink" folHlink="folHlink"/>
  </p:clrMapOvr>
  <p:extLst mod="1">
    <p:ext uri="{DCECCB84-F9BA-43D5-87BE-67443E8EF086}">
      <p15:sldGuideLst xmlns:p15="http://schemas.microsoft.com/office/powerpoint/2012/main" xmlns="">
        <p15:guide id="4294967295"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86200" y="640080"/>
            <a:ext cx="4686299" cy="558414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365835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rgbClr val="262626"/>
          </a:solidFill>
          <a:ln w="0">
            <a:noFill/>
            <a:prstDash val="solid"/>
            <a:round/>
            <a:headEnd/>
            <a:tailEnd/>
          </a:ln>
        </p:spPr>
      </p:sp>
      <p:sp>
        <p:nvSpPr>
          <p:cNvPr id="2" name="Vertical Title 1"/>
          <p:cNvSpPr>
            <a:spLocks noGrp="1"/>
          </p:cNvSpPr>
          <p:nvPr>
            <p:ph type="title" orient="vert"/>
          </p:nvPr>
        </p:nvSpPr>
        <p:spPr>
          <a:xfrm>
            <a:off x="5993074" y="642931"/>
            <a:ext cx="1835003" cy="4678106"/>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642933"/>
            <a:ext cx="5303009" cy="467810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4902140" y="5927132"/>
            <a:ext cx="2861142" cy="365125"/>
          </a:xfrm>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4902140" y="6315950"/>
            <a:ext cx="2861142" cy="365125"/>
          </a:xfrm>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5607593"/>
            <a:ext cx="305991" cy="365125"/>
          </a:xfrm>
        </p:spPr>
        <p:txBody>
          <a:bodyPr/>
          <a:lstStyle/>
          <a:p>
            <a:fld id="{FC1B147F-F87E-410F-B779-986FBFEFC4CA}" type="slidenum">
              <a:rPr lang="en-US" smtClean="0">
                <a:solidFill>
                  <a:srgbClr val="F5F5F5"/>
                </a:solidFill>
              </a:rPr>
              <a:pPr/>
              <a:t>‹#›</a:t>
            </a:fld>
            <a:endParaRPr lang="en-US">
              <a:solidFill>
                <a:srgbClr val="F5F5F5"/>
              </a:solidFill>
            </a:endParaRPr>
          </a:p>
        </p:txBody>
      </p:sp>
      <p:cxnSp>
        <p:nvCxnSpPr>
          <p:cNvPr id="13" name="Straight Connector 12"/>
          <p:cNvCxnSpPr/>
          <p:nvPr/>
        </p:nvCxnSpPr>
        <p:spPr>
          <a:xfrm>
            <a:off x="1" y="6199730"/>
            <a:ext cx="7695008"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9987191"/>
      </p:ext>
    </p:extLst>
  </p:cSld>
  <p:clrMapOvr>
    <a:masterClrMapping/>
  </p:clrMapOvr>
  <p:extLst mod="1">
    <p:ext uri="{DCECCB84-F9BA-43D5-87BE-67443E8EF086}">
      <p15:sldGuideLst xmlns:p15="http://schemas.microsoft.com/office/powerpoint/2012/main" xmlns="">
        <p15:guide id="4294967295"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677120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p:cNvSpPr/>
          <p:nvPr/>
        </p:nvSpPr>
        <p:spPr bwMode="auto">
          <a:xfrm>
            <a:off x="8838008" y="1393748"/>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1460755" y="2571723"/>
            <a:ext cx="6222491" cy="3286153"/>
          </a:xfrm>
        </p:spPr>
        <p:txBody>
          <a:bodyPr anchor="t">
            <a:normAutofit/>
          </a:bodyPr>
          <a:lstStyle>
            <a:lvl1pPr>
              <a:lnSpc>
                <a:spcPct val="85000"/>
              </a:lnSpc>
              <a:defRPr sz="7700" cap="all" baseline="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460755" y="1393748"/>
            <a:ext cx="6301072" cy="819150"/>
          </a:xfrm>
        </p:spPr>
        <p:txBody>
          <a:bodyPr anchor="ctr">
            <a:normAutofit/>
          </a:bodyPr>
          <a:lstStyle>
            <a:lvl1pPr marL="0" indent="0" algn="r">
              <a:lnSpc>
                <a:spcPct val="113000"/>
              </a:lnSpc>
              <a:spcBef>
                <a:spcPts val="0"/>
              </a:spcBef>
              <a:buNone/>
              <a:defRPr sz="2000" b="0" i="1" baseline="0">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557216" y="6314440"/>
            <a:ext cx="1197467" cy="365125"/>
          </a:xfrm>
        </p:spPr>
        <p:txBody>
          <a:bodyPr/>
          <a:lstStyle>
            <a:lvl1pPr>
              <a:defRPr sz="1200">
                <a:solidFill>
                  <a:schemeClr val="tx1">
                    <a:lumMod val="85000"/>
                    <a:lumOff val="15000"/>
                  </a:schemeClr>
                </a:solidFill>
              </a:defRPr>
            </a:lvl1p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1460755" y="6314441"/>
            <a:ext cx="4860170" cy="365125"/>
          </a:xfrm>
        </p:spPr>
        <p:txBody>
          <a:bodyPr/>
          <a:lstStyle>
            <a:lvl1pPr>
              <a:defRPr b="0">
                <a:solidFill>
                  <a:schemeClr val="tx1">
                    <a:lumMod val="85000"/>
                    <a:lumOff val="15000"/>
                  </a:schemeClr>
                </a:solidFill>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1620761"/>
            <a:ext cx="305991" cy="365125"/>
          </a:xfrm>
        </p:spPr>
        <p:txBody>
          <a:bodyPr/>
          <a:lstStyle>
            <a:lvl1pPr>
              <a:defRPr>
                <a:solidFill>
                  <a:schemeClr val="bg2"/>
                </a:solidFill>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flipH="1">
            <a:off x="1" y="6178167"/>
            <a:ext cx="7683245"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4871985"/>
      </p:ext>
    </p:extLst>
  </p:cSld>
  <p:clrMapOvr>
    <a:masterClrMapping/>
  </p:clrMapOvr>
  <p:extLst mod="1">
    <p:ext uri="{DCECCB84-F9BA-43D5-87BE-67443E8EF086}">
      <p15:sldGuideLst xmlns:p15="http://schemas.microsoft.com/office/powerpoint/2012/main" xmlns="">
        <p15:guide id="4294967295" pos="645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86200" y="540628"/>
            <a:ext cx="4686300" cy="24889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86200" y="3712467"/>
            <a:ext cx="4686300" cy="248222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840224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7784"/>
            <a:ext cx="2873502" cy="495604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86200" y="558065"/>
            <a:ext cx="4684014"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0" y="1526671"/>
            <a:ext cx="4684014" cy="1755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86200" y="3700826"/>
            <a:ext cx="46863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86200" y="4669432"/>
            <a:ext cx="4684014" cy="1755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8" name="Footer Placeholder 7"/>
          <p:cNvSpPr>
            <a:spLocks noGrp="1"/>
          </p:cNvSpPr>
          <p:nvPr>
            <p:ph type="ftr" sz="quarter" idx="11"/>
          </p:nvPr>
        </p:nvSpPr>
        <p:spPr/>
        <p:txBody>
          <a:bodyPr/>
          <a:lstStyle/>
          <a:p>
            <a:endParaRPr lang="en-US">
              <a:solidFill>
                <a:prstClr val="black">
                  <a:lumMod val="85000"/>
                  <a:lumOff val="15000"/>
                </a:prstClr>
              </a:solidFill>
            </a:endParaRPr>
          </a:p>
        </p:txBody>
      </p:sp>
      <p:sp>
        <p:nvSpPr>
          <p:cNvPr id="9" name="Slide Number Placeholder 8"/>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211730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4" name="Footer Placeholder 3"/>
          <p:cNvSpPr>
            <a:spLocks noGrp="1"/>
          </p:cNvSpPr>
          <p:nvPr>
            <p:ph type="ftr" sz="quarter" idx="11"/>
          </p:nvPr>
        </p:nvSpPr>
        <p:spPr/>
        <p:txBody>
          <a:bodyPr/>
          <a:lstStyle/>
          <a:p>
            <a:endParaRPr lang="en-US">
              <a:solidFill>
                <a:prstClr val="black">
                  <a:lumMod val="85000"/>
                  <a:lumOff val="15000"/>
                </a:prstClr>
              </a:solidFill>
            </a:endParaRPr>
          </a:p>
        </p:txBody>
      </p:sp>
      <p:sp>
        <p:nvSpPr>
          <p:cNvPr id="5" name="Slide Number Placeholder 4"/>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751171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3" name="Footer Placeholder 2"/>
          <p:cNvSpPr>
            <a:spLocks noGrp="1"/>
          </p:cNvSpPr>
          <p:nvPr>
            <p:ph type="ftr" sz="quarter" idx="11"/>
          </p:nvPr>
        </p:nvSpPr>
        <p:spPr/>
        <p:txBody>
          <a:bodyPr/>
          <a:lstStyle/>
          <a:p>
            <a:endParaRPr lang="en-US">
              <a:solidFill>
                <a:prstClr val="black">
                  <a:lumMod val="85000"/>
                  <a:lumOff val="15000"/>
                </a:prstClr>
              </a:solidFill>
            </a:endParaRPr>
          </a:p>
        </p:txBody>
      </p:sp>
      <p:sp>
        <p:nvSpPr>
          <p:cNvPr id="4" name="Slide Number Placeholder 3"/>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821704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5479"/>
            <a:ext cx="2879082" cy="1921022"/>
          </a:xfrm>
        </p:spPr>
        <p:txBody>
          <a:bodyPr anchor="t">
            <a:noAutofit/>
          </a:bodyPr>
          <a:lstStyle>
            <a:lvl1pPr>
              <a:lnSpc>
                <a:spcPct val="93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3886200" y="564147"/>
            <a:ext cx="46863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1500" y="2621513"/>
            <a:ext cx="2879082"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114536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9214" y="557261"/>
            <a:ext cx="2880360" cy="1919239"/>
          </a:xfrm>
        </p:spPr>
        <p:txBody>
          <a:bodyPr anchor="t">
            <a:noAutofit/>
          </a:bodyPr>
          <a:lstStyle>
            <a:lvl1pPr>
              <a:lnSpc>
                <a:spcPct val="93000"/>
              </a:lnSpc>
              <a:defRPr sz="40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943350" y="1"/>
            <a:ext cx="462915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69214" y="2621512"/>
            <a:ext cx="288036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723585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Placeholder 1"/>
          <p:cNvSpPr>
            <a:spLocks noGrp="1"/>
          </p:cNvSpPr>
          <p:nvPr>
            <p:ph type="title"/>
          </p:nvPr>
        </p:nvSpPr>
        <p:spPr>
          <a:xfrm>
            <a:off x="571500" y="559678"/>
            <a:ext cx="2875430" cy="495249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886200" y="569066"/>
            <a:ext cx="4686299" cy="565515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1501" y="5930061"/>
            <a:ext cx="2861142" cy="365125"/>
          </a:xfrm>
          <a:prstGeom prst="rect">
            <a:avLst/>
          </a:prstGeom>
        </p:spPr>
        <p:txBody>
          <a:bodyPr vert="horz" lIns="91440" tIns="45720" rIns="91440" bIns="45720" rtlCol="0" anchor="t"/>
          <a:lstStyle>
            <a:lvl1pPr algn="r">
              <a:defRPr sz="1000" b="0" i="1" baseline="0">
                <a:solidFill>
                  <a:schemeClr val="tx1">
                    <a:lumMod val="85000"/>
                    <a:lumOff val="15000"/>
                  </a:schemeClr>
                </a:solidFill>
                <a:latin typeface="+mj-lt"/>
              </a:defRPr>
            </a:lvl1p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5" name="Footer Placeholder 4"/>
          <p:cNvSpPr>
            <a:spLocks noGrp="1"/>
          </p:cNvSpPr>
          <p:nvPr>
            <p:ph type="ftr" sz="quarter" idx="3"/>
          </p:nvPr>
        </p:nvSpPr>
        <p:spPr>
          <a:xfrm>
            <a:off x="571501" y="6314441"/>
            <a:ext cx="2861142" cy="365125"/>
          </a:xfrm>
          <a:prstGeom prst="rect">
            <a:avLst/>
          </a:prstGeom>
        </p:spPr>
        <p:txBody>
          <a:bodyPr vert="horz" lIns="91440" tIns="45720" rIns="91440" bIns="45720" rtlCol="0" anchor="t"/>
          <a:lstStyle>
            <a:lvl1pPr algn="r">
              <a:defRPr sz="1200" b="1" i="1" baseline="0">
                <a:solidFill>
                  <a:schemeClr val="tx1">
                    <a:lumMod val="85000"/>
                    <a:lumOff val="15000"/>
                  </a:schemeClr>
                </a:solidFill>
                <a:latin typeface="+mj-lt"/>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4"/>
          </p:nvPr>
        </p:nvSpPr>
        <p:spPr>
          <a:xfrm>
            <a:off x="8838008" y="5607593"/>
            <a:ext cx="305991"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a:off x="0" y="6199730"/>
            <a:ext cx="337185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40237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4294967295" pos="2832">
          <p15:clr>
            <a:srgbClr val="F26B43"/>
          </p15:clr>
        </p15:guide>
        <p15:guide id="4294967295" pos="480">
          <p15:clr>
            <a:srgbClr val="F26B43"/>
          </p15:clr>
        </p15:guide>
        <p15:guide id="4294967295" orient="horz" pos="432">
          <p15:clr>
            <a:srgbClr val="F26B43"/>
          </p15:clr>
        </p15:guide>
        <p15:guide id="4294967295" pos="7200">
          <p15:clr>
            <a:srgbClr val="F26B43"/>
          </p15:clr>
        </p15:guide>
        <p15:guide id="4294967295" pos="32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4113" y="2011959"/>
            <a:ext cx="8617176" cy="2746483"/>
          </a:xfrm>
        </p:spPr>
        <p:txBody>
          <a:bodyPr>
            <a:noAutofit/>
          </a:bodyPr>
          <a:lstStyle/>
          <a:p>
            <a:pPr algn="l">
              <a:lnSpc>
                <a:spcPts val="5300"/>
              </a:lnSpc>
            </a:pPr>
            <a:r>
              <a:rPr lang="en-US" sz="8000" b="1" i="0" dirty="0" smtClean="0">
                <a:solidFill>
                  <a:schemeClr val="tx1"/>
                </a:solidFill>
                <a:latin typeface="Aharoni" panose="02010803020104030203" pitchFamily="2" charset="-79"/>
                <a:cs typeface="Aharoni" panose="02010803020104030203" pitchFamily="2" charset="-79"/>
              </a:rPr>
              <a:t>What do </a:t>
            </a:r>
            <a:r>
              <a:rPr lang="en-US" sz="7200" b="1" i="0" dirty="0" smtClean="0">
                <a:solidFill>
                  <a:schemeClr val="tx1"/>
                </a:solidFill>
                <a:latin typeface="Aharoni" panose="02010803020104030203" pitchFamily="2" charset="-79"/>
                <a:cs typeface="Aharoni" panose="02010803020104030203" pitchFamily="2" charset="-79"/>
              </a:rPr>
              <a:t>you </a:t>
            </a:r>
            <a:r>
              <a:rPr lang="en-US" sz="7200" b="1" i="0" dirty="0" smtClean="0">
                <a:solidFill>
                  <a:srgbClr val="00B0F0"/>
                </a:solidFill>
                <a:latin typeface="Aharoni" panose="02010803020104030203" pitchFamily="2" charset="-79"/>
                <a:cs typeface="Aharoni" panose="02010803020104030203" pitchFamily="2" charset="-79"/>
              </a:rPr>
              <a:t>Think</a:t>
            </a:r>
            <a:r>
              <a:rPr lang="en-US" sz="11500" b="1" i="0" dirty="0" smtClean="0">
                <a:solidFill>
                  <a:srgbClr val="00B0F0"/>
                </a:solidFill>
                <a:latin typeface="Aharoni" panose="02010803020104030203" pitchFamily="2" charset="-79"/>
                <a:cs typeface="Aharoni" panose="02010803020104030203" pitchFamily="2" charset="-79"/>
              </a:rPr>
              <a:t>?</a:t>
            </a:r>
            <a:endParaRPr lang="en-US" sz="11500" b="1" i="0" dirty="0">
              <a:solidFill>
                <a:srgbClr val="00B0F0"/>
              </a:solidFill>
              <a:latin typeface="Aharoni" panose="02010803020104030203" pitchFamily="2" charset="-79"/>
              <a:cs typeface="Aharoni" panose="02010803020104030203" pitchFamily="2" charset="-79"/>
            </a:endParaRPr>
          </a:p>
        </p:txBody>
      </p:sp>
      <p:sp>
        <p:nvSpPr>
          <p:cNvPr id="4" name="Rectangle 3"/>
          <p:cNvSpPr/>
          <p:nvPr/>
        </p:nvSpPr>
        <p:spPr>
          <a:xfrm>
            <a:off x="312937" y="5681710"/>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0" name="Subtitle 9"/>
          <p:cNvSpPr>
            <a:spLocks noGrp="1"/>
          </p:cNvSpPr>
          <p:nvPr>
            <p:ph type="subTitle" idx="1"/>
          </p:nvPr>
        </p:nvSpPr>
        <p:spPr/>
        <p:txBody>
          <a:bodyPr/>
          <a:lstStyle/>
          <a:p>
            <a:endParaRPr lang="en-US"/>
          </a:p>
        </p:txBody>
      </p:sp>
      <p:sp>
        <p:nvSpPr>
          <p:cNvPr id="11" name="Subtitle 2"/>
          <p:cNvSpPr txBox="1">
            <a:spLocks/>
          </p:cNvSpPr>
          <p:nvPr/>
        </p:nvSpPr>
        <p:spPr>
          <a:xfrm>
            <a:off x="921416" y="3778409"/>
            <a:ext cx="10420792" cy="1655762"/>
          </a:xfrm>
          <a:prstGeom prst="rect">
            <a:avLst/>
          </a:prstGeom>
        </p:spPr>
        <p:txBody>
          <a:bodyPr vert="horz" lIns="91440" tIns="45720" rIns="91440" bIns="45720" rtlCol="0">
            <a:normAutofit/>
          </a:body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kumimoji="0" lang="en-US" sz="2400" b="1" i="0" u="none" strike="noStrike" kern="1200" cap="none" spc="0" normalizeH="0" baseline="0" noProof="0" dirty="0" smtClean="0">
                <a:ln>
                  <a:noFill/>
                </a:ln>
                <a:solidFill>
                  <a:schemeClr val="tx1"/>
                </a:solidFill>
                <a:effectLst/>
                <a:uLnTx/>
                <a:uFillTx/>
                <a:latin typeface="Aharoni" panose="02010803020104030203" pitchFamily="2" charset="-79"/>
                <a:ea typeface="+mn-ea"/>
                <a:cs typeface="Aharoni" panose="02010803020104030203" pitchFamily="2" charset="-79"/>
              </a:rPr>
              <a:t>Your favorite great aunt passes away and leaves you </a:t>
            </a:r>
          </a:p>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kumimoji="0" lang="en-US" sz="2400" b="1" i="0" u="none" strike="noStrike" kern="1200" cap="none" spc="0" normalizeH="0" baseline="0" noProof="0" dirty="0" smtClean="0">
                <a:ln>
                  <a:noFill/>
                </a:ln>
                <a:solidFill>
                  <a:schemeClr val="tx1"/>
                </a:solidFill>
                <a:effectLst/>
                <a:uLnTx/>
                <a:uFillTx/>
                <a:latin typeface="Aharoni" panose="02010803020104030203" pitchFamily="2" charset="-79"/>
                <a:ea typeface="+mn-ea"/>
                <a:cs typeface="Aharoni" panose="02010803020104030203" pitchFamily="2" charset="-79"/>
              </a:rPr>
              <a:t>with a significant inheritance.</a:t>
            </a:r>
            <a:endParaRPr kumimoji="0" lang="en-US" sz="2200" b="0" i="0" u="none" strike="noStrike" kern="1200" cap="none" spc="0" normalizeH="0" baseline="0" noProof="0" dirty="0">
              <a:ln>
                <a:noFill/>
              </a:ln>
              <a:solidFill>
                <a:schemeClr val="tx2"/>
              </a:solidFill>
              <a:effectLst/>
              <a:uLnTx/>
              <a:uFillTx/>
              <a:latin typeface="Aharoni" panose="02010803020104030203" pitchFamily="2" charset="-79"/>
              <a:ea typeface="+mn-ea"/>
              <a:cs typeface="Aharoni" panose="02010803020104030203" pitchFamily="2" charset="-79"/>
            </a:endParaRPr>
          </a:p>
        </p:txBody>
      </p:sp>
    </p:spTree>
    <p:extLst>
      <p:ext uri="{BB962C8B-B14F-4D97-AF65-F5344CB8AC3E}">
        <p14:creationId xmlns:p14="http://schemas.microsoft.com/office/powerpoint/2010/main" val="30976979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4113" y="2011959"/>
            <a:ext cx="8617176" cy="2746483"/>
          </a:xfrm>
        </p:spPr>
        <p:txBody>
          <a:bodyPr>
            <a:noAutofit/>
          </a:bodyPr>
          <a:lstStyle/>
          <a:p>
            <a:pPr algn="l">
              <a:lnSpc>
                <a:spcPts val="5300"/>
              </a:lnSpc>
            </a:pPr>
            <a:r>
              <a:rPr lang="en-US" sz="8000" b="1" i="0" dirty="0" smtClean="0">
                <a:solidFill>
                  <a:schemeClr val="tx1"/>
                </a:solidFill>
                <a:latin typeface="Aharoni" panose="02010803020104030203" pitchFamily="2" charset="-79"/>
                <a:cs typeface="Aharoni" panose="02010803020104030203" pitchFamily="2" charset="-79"/>
              </a:rPr>
              <a:t>What do </a:t>
            </a:r>
            <a:r>
              <a:rPr lang="en-US" sz="7200" b="1" i="0" dirty="0" smtClean="0">
                <a:solidFill>
                  <a:schemeClr val="tx1"/>
                </a:solidFill>
                <a:latin typeface="Aharoni" panose="02010803020104030203" pitchFamily="2" charset="-79"/>
                <a:cs typeface="Aharoni" panose="02010803020104030203" pitchFamily="2" charset="-79"/>
              </a:rPr>
              <a:t>you </a:t>
            </a:r>
            <a:r>
              <a:rPr lang="en-US" sz="7200" b="1" i="0" dirty="0" smtClean="0">
                <a:solidFill>
                  <a:srgbClr val="00B0F0"/>
                </a:solidFill>
                <a:latin typeface="Aharoni" panose="02010803020104030203" pitchFamily="2" charset="-79"/>
                <a:cs typeface="Aharoni" panose="02010803020104030203" pitchFamily="2" charset="-79"/>
              </a:rPr>
              <a:t>do</a:t>
            </a:r>
            <a:r>
              <a:rPr lang="en-US" sz="11500" b="1" i="0" dirty="0" smtClean="0">
                <a:solidFill>
                  <a:srgbClr val="00B0F0"/>
                </a:solidFill>
                <a:latin typeface="Aharoni" panose="02010803020104030203" pitchFamily="2" charset="-79"/>
                <a:cs typeface="Aharoni" panose="02010803020104030203" pitchFamily="2" charset="-79"/>
              </a:rPr>
              <a:t>?</a:t>
            </a:r>
            <a:endParaRPr lang="en-US" sz="11500" b="1" i="0" dirty="0">
              <a:solidFill>
                <a:srgbClr val="00B0F0"/>
              </a:solidFill>
              <a:latin typeface="Aharoni" panose="02010803020104030203" pitchFamily="2" charset="-79"/>
              <a:cs typeface="Aharoni" panose="02010803020104030203" pitchFamily="2" charset="-79"/>
            </a:endParaRPr>
          </a:p>
        </p:txBody>
      </p:sp>
      <p:sp>
        <p:nvSpPr>
          <p:cNvPr id="4" name="Rectangle 3"/>
          <p:cNvSpPr/>
          <p:nvPr/>
        </p:nvSpPr>
        <p:spPr>
          <a:xfrm>
            <a:off x="312937" y="5681710"/>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8" name="Subtitle 7"/>
          <p:cNvSpPr>
            <a:spLocks noGrp="1"/>
          </p:cNvSpPr>
          <p:nvPr>
            <p:ph type="subTitle" idx="1"/>
          </p:nvPr>
        </p:nvSpPr>
        <p:spPr/>
        <p:txBody>
          <a:bodyPr/>
          <a:lstStyle/>
          <a:p>
            <a:endParaRPr lang="en-US"/>
          </a:p>
        </p:txBody>
      </p:sp>
      <p:sp>
        <p:nvSpPr>
          <p:cNvPr id="11" name="Subtitle 2"/>
          <p:cNvSpPr txBox="1">
            <a:spLocks/>
          </p:cNvSpPr>
          <p:nvPr/>
        </p:nvSpPr>
        <p:spPr>
          <a:xfrm>
            <a:off x="921416" y="3778409"/>
            <a:ext cx="10420792" cy="1655762"/>
          </a:xfrm>
          <a:prstGeom prst="rect">
            <a:avLst/>
          </a:prstGeom>
        </p:spPr>
        <p:txBody>
          <a:bodyPr vert="horz" lIns="91440" tIns="45720" rIns="91440" bIns="45720" rtlCol="0">
            <a:normAutofit/>
          </a:body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kumimoji="0" lang="en-US" sz="2400" b="1" i="0" u="none" strike="noStrike" kern="1200" cap="none" spc="0" normalizeH="0" baseline="0" noProof="0" dirty="0" smtClean="0">
                <a:ln>
                  <a:noFill/>
                </a:ln>
                <a:solidFill>
                  <a:schemeClr val="tx1"/>
                </a:solidFill>
                <a:effectLst/>
                <a:uLnTx/>
                <a:uFillTx/>
                <a:latin typeface="Aharoni" panose="02010803020104030203" pitchFamily="2" charset="-79"/>
                <a:ea typeface="+mn-ea"/>
                <a:cs typeface="Aharoni" panose="02010803020104030203" pitchFamily="2" charset="-79"/>
              </a:rPr>
              <a:t>Your favorite great aunt passes away and leaves you </a:t>
            </a:r>
          </a:p>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kumimoji="0" lang="en-US" sz="2400" b="1" i="0" u="none" strike="noStrike" kern="1200" cap="none" spc="0" normalizeH="0" baseline="0" noProof="0" dirty="0" smtClean="0">
                <a:ln>
                  <a:noFill/>
                </a:ln>
                <a:solidFill>
                  <a:schemeClr val="tx1"/>
                </a:solidFill>
                <a:effectLst/>
                <a:uLnTx/>
                <a:uFillTx/>
                <a:latin typeface="Aharoni" panose="02010803020104030203" pitchFamily="2" charset="-79"/>
                <a:ea typeface="+mn-ea"/>
                <a:cs typeface="Aharoni" panose="02010803020104030203" pitchFamily="2" charset="-79"/>
              </a:rPr>
              <a:t>with a significant inheritance.</a:t>
            </a:r>
            <a:endParaRPr kumimoji="0" lang="en-US" sz="2200" b="0" i="0" u="none" strike="noStrike" kern="1200" cap="none" spc="0" normalizeH="0" baseline="0" noProof="0" dirty="0">
              <a:ln>
                <a:noFill/>
              </a:ln>
              <a:solidFill>
                <a:schemeClr val="tx2"/>
              </a:solidFill>
              <a:effectLst/>
              <a:uLnTx/>
              <a:uFillTx/>
              <a:latin typeface="Aharoni" panose="02010803020104030203" pitchFamily="2" charset="-79"/>
              <a:ea typeface="+mn-ea"/>
              <a:cs typeface="Aharoni" panose="02010803020104030203" pitchFamily="2" charset="-79"/>
            </a:endParaRPr>
          </a:p>
        </p:txBody>
      </p:sp>
    </p:spTree>
    <p:extLst>
      <p:ext uri="{BB962C8B-B14F-4D97-AF65-F5344CB8AC3E}">
        <p14:creationId xmlns:p14="http://schemas.microsoft.com/office/powerpoint/2010/main" val="10346842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143000" y="2819400"/>
            <a:ext cx="3305266" cy="461665"/>
          </a:xfrm>
          <a:prstGeom prst="rect">
            <a:avLst/>
          </a:prstGeom>
          <a:noFill/>
        </p:spPr>
        <p:txBody>
          <a:bodyPr wrap="square" rtlCol="0">
            <a:spAutoFit/>
          </a:bodyPr>
          <a:lstStyle/>
          <a:p>
            <a:r>
              <a:rPr lang="en-US" sz="2400" dirty="0" smtClean="0">
                <a:latin typeface="Aharoni" panose="02010803020104030203" pitchFamily="2" charset="-79"/>
                <a:cs typeface="Aharoni" panose="02010803020104030203" pitchFamily="2" charset="-79"/>
              </a:rPr>
              <a:t>ETHICS PRINCIPLES</a:t>
            </a:r>
            <a:endParaRPr lang="en-US" sz="2400" dirty="0">
              <a:solidFill>
                <a:srgbClr val="00B0F0"/>
              </a:solidFill>
              <a:latin typeface="Aharoni" panose="02010803020104030203" pitchFamily="2" charset="-79"/>
              <a:cs typeface="Aharoni" panose="02010803020104030203" pitchFamily="2" charset="-79"/>
            </a:endParaRPr>
          </a:p>
        </p:txBody>
      </p:sp>
      <p:sp>
        <p:nvSpPr>
          <p:cNvPr id="11" name="Rounded Rectangle 10"/>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4" name="TextBox 13"/>
          <p:cNvSpPr txBox="1"/>
          <p:nvPr/>
        </p:nvSpPr>
        <p:spPr>
          <a:xfrm>
            <a:off x="4863204" y="2814935"/>
            <a:ext cx="3305266" cy="461665"/>
          </a:xfrm>
          <a:prstGeom prst="rect">
            <a:avLst/>
          </a:prstGeom>
          <a:noFill/>
        </p:spPr>
        <p:txBody>
          <a:bodyPr wrap="square" rtlCol="0">
            <a:spAutoFit/>
          </a:bodyPr>
          <a:lstStyle/>
          <a:p>
            <a:r>
              <a:rPr lang="en-US" sz="2400" dirty="0" smtClean="0">
                <a:solidFill>
                  <a:schemeClr val="bg2">
                    <a:lumMod val="75000"/>
                    <a:lumOff val="25000"/>
                  </a:schemeClr>
                </a:solidFill>
                <a:latin typeface="Aharoni" panose="02010803020104030203" pitchFamily="2" charset="-79"/>
                <a:cs typeface="Aharoni" panose="02010803020104030203" pitchFamily="2" charset="-79"/>
              </a:rPr>
              <a:t>ETHICS RULES</a:t>
            </a:r>
            <a:endParaRPr lang="en-US" sz="2400" dirty="0">
              <a:solidFill>
                <a:schemeClr val="bg2">
                  <a:lumMod val="75000"/>
                  <a:lumOff val="25000"/>
                </a:schemeClr>
              </a:solidFill>
              <a:latin typeface="Aharoni" panose="02010803020104030203" pitchFamily="2" charset="-79"/>
              <a:cs typeface="Aharoni" panose="02010803020104030203" pitchFamily="2" charset="-79"/>
            </a:endParaRPr>
          </a:p>
        </p:txBody>
      </p:sp>
      <p:sp>
        <p:nvSpPr>
          <p:cNvPr id="17" name="Rounded Rectangle 16"/>
          <p:cNvSpPr/>
          <p:nvPr/>
        </p:nvSpPr>
        <p:spPr>
          <a:xfrm>
            <a:off x="4629933" y="2590800"/>
            <a:ext cx="3574364" cy="3352800"/>
          </a:xfrm>
          <a:prstGeom prst="roundRect">
            <a:avLst/>
          </a:prstGeom>
          <a:noFill/>
          <a:ln w="38100">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8" name="TextBox 17"/>
          <p:cNvSpPr txBox="1"/>
          <p:nvPr/>
        </p:nvSpPr>
        <p:spPr>
          <a:xfrm>
            <a:off x="838200" y="3581400"/>
            <a:ext cx="3508589" cy="1938992"/>
          </a:xfrm>
          <a:prstGeom prst="rect">
            <a:avLst/>
          </a:prstGeom>
          <a:noFill/>
        </p:spPr>
        <p:txBody>
          <a:bodyPr wrap="none" rtlCol="0">
            <a:spAutoFit/>
          </a:bodyPr>
          <a:lstStyle/>
          <a:p>
            <a:r>
              <a:rPr lang="en-US" sz="2400" b="1" dirty="0" smtClean="0">
                <a:solidFill>
                  <a:schemeClr val="tx1">
                    <a:lumMod val="50000"/>
                  </a:schemeClr>
                </a:solidFill>
              </a:rPr>
              <a:t>Loyalty to Law</a:t>
            </a:r>
          </a:p>
          <a:p>
            <a:endParaRPr lang="en-US" sz="2400" b="1" dirty="0"/>
          </a:p>
          <a:p>
            <a:r>
              <a:rPr lang="en-US" sz="2400" b="1" dirty="0" smtClean="0"/>
              <a:t>Selfless Service</a:t>
            </a:r>
          </a:p>
          <a:p>
            <a:endParaRPr lang="en-US" sz="2400" b="1" dirty="0"/>
          </a:p>
          <a:p>
            <a:r>
              <a:rPr lang="en-US" sz="2400" b="1" dirty="0" smtClean="0">
                <a:solidFill>
                  <a:schemeClr val="tx1">
                    <a:lumMod val="50000"/>
                  </a:schemeClr>
                </a:solidFill>
              </a:rPr>
              <a:t>Responsible Stewardship</a:t>
            </a:r>
            <a:endParaRPr lang="en-US" sz="1600" dirty="0">
              <a:solidFill>
                <a:schemeClr val="tx1">
                  <a:lumMod val="50000"/>
                </a:schemeClr>
              </a:solidFill>
            </a:endParaRPr>
          </a:p>
        </p:txBody>
      </p:sp>
      <p:sp>
        <p:nvSpPr>
          <p:cNvPr id="23" name="TextBox 22"/>
          <p:cNvSpPr txBox="1"/>
          <p:nvPr/>
        </p:nvSpPr>
        <p:spPr>
          <a:xfrm>
            <a:off x="4800600" y="3580723"/>
            <a:ext cx="4420529" cy="923330"/>
          </a:xfrm>
          <a:prstGeom prst="rect">
            <a:avLst/>
          </a:prstGeom>
          <a:noFill/>
        </p:spPr>
        <p:txBody>
          <a:bodyPr wrap="square" rtlCol="0">
            <a:spAutoFit/>
          </a:bodyPr>
          <a:lstStyle/>
          <a:p>
            <a:r>
              <a:rPr lang="en-US" dirty="0" smtClean="0">
                <a:solidFill>
                  <a:schemeClr val="bg2">
                    <a:lumMod val="75000"/>
                    <a:lumOff val="25000"/>
                  </a:schemeClr>
                </a:solidFill>
              </a:rPr>
              <a:t>18 USC 208</a:t>
            </a:r>
          </a:p>
          <a:p>
            <a:r>
              <a:rPr lang="en-US" dirty="0" smtClean="0">
                <a:solidFill>
                  <a:schemeClr val="bg2">
                    <a:lumMod val="75000"/>
                    <a:lumOff val="25000"/>
                  </a:schemeClr>
                </a:solidFill>
              </a:rPr>
              <a:t>Subpart </a:t>
            </a:r>
            <a:r>
              <a:rPr lang="en-US" dirty="0" smtClean="0">
                <a:solidFill>
                  <a:schemeClr val="bg2">
                    <a:lumMod val="75000"/>
                    <a:lumOff val="25000"/>
                  </a:schemeClr>
                </a:solidFill>
              </a:rPr>
              <a:t>DE</a:t>
            </a:r>
            <a:endParaRPr lang="en-US" dirty="0" smtClean="0">
              <a:solidFill>
                <a:schemeClr val="bg2">
                  <a:lumMod val="75000"/>
                  <a:lumOff val="25000"/>
                </a:schemeClr>
              </a:solidFill>
            </a:endParaRPr>
          </a:p>
          <a:p>
            <a:r>
              <a:rPr lang="en-US" dirty="0" smtClean="0">
                <a:solidFill>
                  <a:schemeClr val="bg2">
                    <a:lumMod val="75000"/>
                    <a:lumOff val="25000"/>
                  </a:schemeClr>
                </a:solidFill>
              </a:rPr>
              <a:t>Financial Disclosure</a:t>
            </a:r>
            <a:endParaRPr lang="en-US" dirty="0">
              <a:solidFill>
                <a:schemeClr val="bg2">
                  <a:lumMod val="75000"/>
                  <a:lumOff val="25000"/>
                </a:schemeClr>
              </a:solidFill>
            </a:endParaRPr>
          </a:p>
        </p:txBody>
      </p:sp>
      <p:sp>
        <p:nvSpPr>
          <p:cNvPr id="25" name="Subtitle 2"/>
          <p:cNvSpPr txBox="1">
            <a:spLocks/>
          </p:cNvSpPr>
          <p:nvPr/>
        </p:nvSpPr>
        <p:spPr>
          <a:xfrm>
            <a:off x="921416" y="1143000"/>
            <a:ext cx="10420792" cy="1655762"/>
          </a:xfrm>
          <a:prstGeom prst="rect">
            <a:avLst/>
          </a:prstGeom>
        </p:spPr>
        <p:txBody>
          <a:bodyPr vert="horz" lIns="91440" tIns="45720" rIns="91440" bIns="45720" rtlCol="0">
            <a:normAutofit/>
          </a:body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kumimoji="0" lang="en-US" sz="2400" b="1" i="0" u="none" strike="noStrike" kern="1200" cap="none" spc="0" normalizeH="0" baseline="0" noProof="0" dirty="0" smtClean="0">
                <a:ln>
                  <a:noFill/>
                </a:ln>
                <a:solidFill>
                  <a:schemeClr val="tx1"/>
                </a:solidFill>
                <a:effectLst/>
                <a:uLnTx/>
                <a:uFillTx/>
                <a:latin typeface="Aharoni" panose="02010803020104030203" pitchFamily="2" charset="-79"/>
                <a:ea typeface="+mn-ea"/>
                <a:cs typeface="Aharoni" panose="02010803020104030203" pitchFamily="2" charset="-79"/>
              </a:rPr>
              <a:t>Your favorite great aunt passes away and leaves you </a:t>
            </a:r>
          </a:p>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kumimoji="0" lang="en-US" sz="2400" b="1" i="0" u="none" strike="noStrike" kern="1200" cap="none" spc="0" normalizeH="0" baseline="0" noProof="0" dirty="0" smtClean="0">
                <a:ln>
                  <a:noFill/>
                </a:ln>
                <a:solidFill>
                  <a:schemeClr val="tx1"/>
                </a:solidFill>
                <a:effectLst/>
                <a:uLnTx/>
                <a:uFillTx/>
                <a:latin typeface="Aharoni" panose="02010803020104030203" pitchFamily="2" charset="-79"/>
                <a:ea typeface="+mn-ea"/>
                <a:cs typeface="Aharoni" panose="02010803020104030203" pitchFamily="2" charset="-79"/>
              </a:rPr>
              <a:t>with a significant inheritance.</a:t>
            </a:r>
            <a:endParaRPr kumimoji="0" lang="en-US" sz="2200" b="0" i="0" u="none" strike="noStrike" kern="1200" cap="none" spc="0" normalizeH="0" baseline="0" noProof="0" dirty="0">
              <a:ln>
                <a:noFill/>
              </a:ln>
              <a:solidFill>
                <a:schemeClr val="tx2"/>
              </a:solidFill>
              <a:effectLst/>
              <a:uLnTx/>
              <a:uFillTx/>
              <a:latin typeface="Aharoni" panose="02010803020104030203" pitchFamily="2" charset="-79"/>
              <a:ea typeface="+mn-ea"/>
              <a:cs typeface="Aharoni" panose="02010803020104030203" pitchFamily="2" charset="-79"/>
            </a:endParaRPr>
          </a:p>
        </p:txBody>
      </p:sp>
    </p:spTree>
    <p:extLst>
      <p:ext uri="{BB962C8B-B14F-4D97-AF65-F5344CB8AC3E}">
        <p14:creationId xmlns:p14="http://schemas.microsoft.com/office/powerpoint/2010/main" val="30976979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1143000" y="2819400"/>
            <a:ext cx="3305266" cy="461665"/>
          </a:xfrm>
          <a:prstGeom prst="rect">
            <a:avLst/>
          </a:prstGeom>
          <a:noFill/>
          <a:ln>
            <a:noFill/>
          </a:ln>
        </p:spPr>
        <p:txBody>
          <a:bodyPr wrap="square" rtlCol="0">
            <a:spAutoFit/>
          </a:bodyPr>
          <a:lstStyle/>
          <a:p>
            <a:r>
              <a:rPr lang="en-US" sz="2400" dirty="0" smtClean="0">
                <a:solidFill>
                  <a:schemeClr val="bg2">
                    <a:lumMod val="75000"/>
                    <a:lumOff val="25000"/>
                  </a:schemeClr>
                </a:solidFill>
                <a:latin typeface="Aharoni" panose="02010803020104030203" pitchFamily="2" charset="-79"/>
                <a:cs typeface="Aharoni" panose="02010803020104030203" pitchFamily="2" charset="-79"/>
              </a:rPr>
              <a:t>ETHICS PRINCIPLES</a:t>
            </a:r>
            <a:endParaRPr lang="en-US" sz="2400" dirty="0">
              <a:solidFill>
                <a:schemeClr val="bg2">
                  <a:lumMod val="75000"/>
                  <a:lumOff val="25000"/>
                </a:schemeClr>
              </a:solidFill>
              <a:latin typeface="Aharoni" panose="02010803020104030203" pitchFamily="2" charset="-79"/>
              <a:cs typeface="Aharoni" panose="02010803020104030203" pitchFamily="2" charset="-79"/>
            </a:endParaRPr>
          </a:p>
        </p:txBody>
      </p:sp>
      <p:sp>
        <p:nvSpPr>
          <p:cNvPr id="19" name="Rounded Rectangle 18"/>
          <p:cNvSpPr/>
          <p:nvPr/>
        </p:nvSpPr>
        <p:spPr>
          <a:xfrm>
            <a:off x="843888" y="2590800"/>
            <a:ext cx="3574364" cy="3352800"/>
          </a:xfrm>
          <a:prstGeom prst="roundRect">
            <a:avLst/>
          </a:prstGeom>
          <a:noFill/>
          <a:ln w="38100">
            <a:solidFill>
              <a:schemeClr val="bg2">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lumMod val="75000"/>
                  <a:lumOff val="25000"/>
                </a:schemeClr>
              </a:solidFill>
            </a:endParaRPr>
          </a:p>
        </p:txBody>
      </p:sp>
      <p:sp>
        <p:nvSpPr>
          <p:cNvPr id="20" name="TextBox 19"/>
          <p:cNvSpPr txBox="1"/>
          <p:nvPr/>
        </p:nvSpPr>
        <p:spPr>
          <a:xfrm>
            <a:off x="4863204" y="2814935"/>
            <a:ext cx="3305266" cy="461665"/>
          </a:xfrm>
          <a:prstGeom prst="rect">
            <a:avLst/>
          </a:prstGeom>
          <a:noFill/>
        </p:spPr>
        <p:txBody>
          <a:bodyPr wrap="square" rtlCol="0">
            <a:spAutoFit/>
          </a:bodyPr>
          <a:lstStyle/>
          <a:p>
            <a:r>
              <a:rPr lang="en-US" sz="2400" dirty="0" smtClean="0">
                <a:latin typeface="Aharoni" panose="02010803020104030203" pitchFamily="2" charset="-79"/>
                <a:cs typeface="Aharoni" panose="02010803020104030203" pitchFamily="2" charset="-79"/>
              </a:rPr>
              <a:t>ETHICS RULES</a:t>
            </a:r>
            <a:endParaRPr lang="en-US" sz="2400" dirty="0">
              <a:latin typeface="Aharoni" panose="02010803020104030203" pitchFamily="2" charset="-79"/>
              <a:cs typeface="Aharoni" panose="02010803020104030203" pitchFamily="2" charset="-79"/>
            </a:endParaRPr>
          </a:p>
        </p:txBody>
      </p:sp>
      <p:sp>
        <p:nvSpPr>
          <p:cNvPr id="21" name="Rounded Rectangle 20"/>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2" name="TextBox 21"/>
          <p:cNvSpPr txBox="1"/>
          <p:nvPr/>
        </p:nvSpPr>
        <p:spPr>
          <a:xfrm>
            <a:off x="838200" y="3581400"/>
            <a:ext cx="3508589" cy="1938992"/>
          </a:xfrm>
          <a:prstGeom prst="rect">
            <a:avLst/>
          </a:prstGeom>
          <a:noFill/>
          <a:ln>
            <a:noFill/>
          </a:ln>
        </p:spPr>
        <p:txBody>
          <a:bodyPr wrap="none" rtlCol="0">
            <a:spAutoFit/>
          </a:bodyPr>
          <a:lstStyle/>
          <a:p>
            <a:r>
              <a:rPr lang="en-US" sz="2400" b="1" dirty="0" smtClean="0">
                <a:solidFill>
                  <a:schemeClr val="bg2">
                    <a:lumMod val="75000"/>
                    <a:lumOff val="25000"/>
                  </a:schemeClr>
                </a:solidFill>
              </a:rPr>
              <a:t>Loyalty to Law</a:t>
            </a:r>
          </a:p>
          <a:p>
            <a:endParaRPr lang="en-US" sz="2400" b="1" dirty="0">
              <a:solidFill>
                <a:schemeClr val="bg2">
                  <a:lumMod val="75000"/>
                  <a:lumOff val="25000"/>
                </a:schemeClr>
              </a:solidFill>
            </a:endParaRPr>
          </a:p>
          <a:p>
            <a:r>
              <a:rPr lang="en-US" sz="2400" b="1" dirty="0" smtClean="0">
                <a:solidFill>
                  <a:schemeClr val="bg2">
                    <a:lumMod val="75000"/>
                    <a:lumOff val="25000"/>
                  </a:schemeClr>
                </a:solidFill>
              </a:rPr>
              <a:t>Selfless Service</a:t>
            </a:r>
          </a:p>
          <a:p>
            <a:endParaRPr lang="en-US" sz="2400" b="1" dirty="0">
              <a:solidFill>
                <a:schemeClr val="bg2">
                  <a:lumMod val="75000"/>
                  <a:lumOff val="25000"/>
                </a:schemeClr>
              </a:solidFill>
            </a:endParaRPr>
          </a:p>
          <a:p>
            <a:r>
              <a:rPr lang="en-US" sz="2400" b="1" dirty="0" smtClean="0">
                <a:solidFill>
                  <a:schemeClr val="bg2">
                    <a:lumMod val="75000"/>
                    <a:lumOff val="25000"/>
                  </a:schemeClr>
                </a:solidFill>
              </a:rPr>
              <a:t>Responsible Stewardship</a:t>
            </a:r>
            <a:endParaRPr lang="en-US" sz="1600" dirty="0">
              <a:solidFill>
                <a:schemeClr val="bg2">
                  <a:lumMod val="75000"/>
                  <a:lumOff val="25000"/>
                </a:schemeClr>
              </a:solidFill>
            </a:endParaRPr>
          </a:p>
        </p:txBody>
      </p:sp>
      <p:sp>
        <p:nvSpPr>
          <p:cNvPr id="27" name="Subtitle 2"/>
          <p:cNvSpPr txBox="1">
            <a:spLocks/>
          </p:cNvSpPr>
          <p:nvPr/>
        </p:nvSpPr>
        <p:spPr>
          <a:xfrm>
            <a:off x="921416" y="1143000"/>
            <a:ext cx="10420792" cy="1655762"/>
          </a:xfrm>
          <a:prstGeom prst="rect">
            <a:avLst/>
          </a:prstGeom>
        </p:spPr>
        <p:txBody>
          <a:bodyPr vert="horz" lIns="91440" tIns="45720" rIns="91440" bIns="45720" rtlCol="0">
            <a:normAutofit/>
          </a:body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kumimoji="0" lang="en-US" sz="2400" b="1" i="0" u="none" strike="noStrike" kern="1200" cap="none" spc="0" normalizeH="0" baseline="0" noProof="0" dirty="0" smtClean="0">
                <a:ln>
                  <a:noFill/>
                </a:ln>
                <a:solidFill>
                  <a:schemeClr val="tx1"/>
                </a:solidFill>
                <a:effectLst/>
                <a:uLnTx/>
                <a:uFillTx/>
                <a:latin typeface="Aharoni" panose="02010803020104030203" pitchFamily="2" charset="-79"/>
                <a:ea typeface="+mn-ea"/>
                <a:cs typeface="Aharoni" panose="02010803020104030203" pitchFamily="2" charset="-79"/>
              </a:rPr>
              <a:t>Your favorite great aunt passes away and leaves you </a:t>
            </a:r>
          </a:p>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kumimoji="0" lang="en-US" sz="2400" b="1" i="0" u="none" strike="noStrike" kern="1200" cap="none" spc="0" normalizeH="0" baseline="0" noProof="0" dirty="0" smtClean="0">
                <a:ln>
                  <a:noFill/>
                </a:ln>
                <a:solidFill>
                  <a:schemeClr val="tx1"/>
                </a:solidFill>
                <a:effectLst/>
                <a:uLnTx/>
                <a:uFillTx/>
                <a:latin typeface="Aharoni" panose="02010803020104030203" pitchFamily="2" charset="-79"/>
                <a:ea typeface="+mn-ea"/>
                <a:cs typeface="Aharoni" panose="02010803020104030203" pitchFamily="2" charset="-79"/>
              </a:rPr>
              <a:t>with a significant inheritance.</a:t>
            </a:r>
            <a:endParaRPr kumimoji="0" lang="en-US" sz="2200" b="0" i="0" u="none" strike="noStrike" kern="1200" cap="none" spc="0" normalizeH="0" baseline="0" noProof="0" dirty="0">
              <a:ln>
                <a:noFill/>
              </a:ln>
              <a:solidFill>
                <a:schemeClr val="tx2"/>
              </a:solidFill>
              <a:effectLst/>
              <a:uLnTx/>
              <a:uFillTx/>
              <a:latin typeface="Aharoni" panose="02010803020104030203" pitchFamily="2" charset="-79"/>
              <a:ea typeface="+mn-ea"/>
              <a:cs typeface="Aharoni" panose="02010803020104030203" pitchFamily="2" charset="-79"/>
            </a:endParaRPr>
          </a:p>
        </p:txBody>
      </p:sp>
      <p:sp>
        <p:nvSpPr>
          <p:cNvPr id="28" name="TextBox 27"/>
          <p:cNvSpPr txBox="1"/>
          <p:nvPr/>
        </p:nvSpPr>
        <p:spPr>
          <a:xfrm>
            <a:off x="4800600" y="3580723"/>
            <a:ext cx="4420529" cy="923330"/>
          </a:xfrm>
          <a:prstGeom prst="rect">
            <a:avLst/>
          </a:prstGeom>
          <a:noFill/>
        </p:spPr>
        <p:txBody>
          <a:bodyPr wrap="square" rtlCol="0">
            <a:spAutoFit/>
          </a:bodyPr>
          <a:lstStyle/>
          <a:p>
            <a:r>
              <a:rPr lang="en-US" dirty="0" smtClean="0"/>
              <a:t>18 USC 208</a:t>
            </a:r>
          </a:p>
          <a:p>
            <a:r>
              <a:rPr lang="en-US" dirty="0" smtClean="0"/>
              <a:t>Subpart </a:t>
            </a:r>
            <a:r>
              <a:rPr lang="en-US" dirty="0" smtClean="0"/>
              <a:t>D</a:t>
            </a:r>
            <a:endParaRPr lang="en-US" dirty="0" smtClean="0"/>
          </a:p>
          <a:p>
            <a:r>
              <a:rPr lang="en-US" dirty="0" smtClean="0"/>
              <a:t>Financial Disclosure</a:t>
            </a:r>
            <a:endParaRPr lang="en-US" dirty="0"/>
          </a:p>
        </p:txBody>
      </p:sp>
    </p:spTree>
    <p:extLst>
      <p:ext uri="{BB962C8B-B14F-4D97-AF65-F5344CB8AC3E}">
        <p14:creationId xmlns:p14="http://schemas.microsoft.com/office/powerpoint/2010/main" val="309769791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Headlines">
  <a:themeElements>
    <a:clrScheme name="Headlines">
      <a:dk1>
        <a:sysClr val="windowText" lastClr="000000"/>
      </a:dk1>
      <a:lt1>
        <a:sysClr val="window" lastClr="FFFFFF"/>
      </a:lt1>
      <a:dk2>
        <a:srgbClr val="1D1A1D"/>
      </a:dk2>
      <a:lt2>
        <a:srgbClr val="F5F5F5"/>
      </a:lt2>
      <a:accent1>
        <a:srgbClr val="439EB7"/>
      </a:accent1>
      <a:accent2>
        <a:srgbClr val="E28B55"/>
      </a:accent2>
      <a:accent3>
        <a:srgbClr val="DCB64D"/>
      </a:accent3>
      <a:accent4>
        <a:srgbClr val="4CA198"/>
      </a:accent4>
      <a:accent5>
        <a:srgbClr val="835B82"/>
      </a:accent5>
      <a:accent6>
        <a:srgbClr val="645135"/>
      </a:accent6>
      <a:hlink>
        <a:srgbClr val="439EB7"/>
      </a:hlink>
      <a:folHlink>
        <a:srgbClr val="835B82"/>
      </a:folHlink>
    </a:clrScheme>
    <a:fontScheme name="Headlines">
      <a:majorFont>
        <a:latin typeface="Century Schoolbook"/>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eadlines" id="{3841520A-25F2-4EB8-BE4C-611DB5ABEED9}" vid="{ECD25A4C-D97E-4C12-84B1-63580BFFAE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261</Words>
  <Application>Microsoft Office PowerPoint</Application>
  <PresentationFormat>On-screen Show (4:3)</PresentationFormat>
  <Paragraphs>48</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Headlines</vt:lpstr>
      <vt:lpstr>What do you Think?</vt:lpstr>
      <vt:lpstr>What do you do?</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 you Think?</dc:title>
  <dc:creator>Education</dc:creator>
  <cp:lastModifiedBy>Patrick Shepherd</cp:lastModifiedBy>
  <cp:revision>9</cp:revision>
  <dcterms:created xsi:type="dcterms:W3CDTF">2015-12-28T14:43:10Z</dcterms:created>
  <dcterms:modified xsi:type="dcterms:W3CDTF">2016-01-19T14:53:42Z</dcterms:modified>
</cp:coreProperties>
</file>