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686" autoAdjust="0"/>
  </p:normalViewPr>
  <p:slideViewPr>
    <p:cSldViewPr>
      <p:cViewPr varScale="1">
        <p:scale>
          <a:sx n="69" d="100"/>
          <a:sy n="69" d="100"/>
        </p:scale>
        <p:origin x="-28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E8E34-4479-4CC6-9589-F3E787C02C5B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E3A5D-A0C2-4565-B30C-EC88126F7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468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Imagine that you find yourself</a:t>
            </a:r>
            <a:r>
              <a:rPr lang="en-US" baseline="0" dirty="0" smtClean="0"/>
              <a:t> in this situation, c</a:t>
            </a:r>
            <a:r>
              <a:rPr lang="en-US" dirty="0" smtClean="0"/>
              <a:t>ould</a:t>
            </a:r>
            <a:r>
              <a:rPr lang="en-US" baseline="0" dirty="0" smtClean="0"/>
              <a:t> you see a reason to seek ethics advice?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so, what questions might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of the principles in your book seem to be implicated by this scenario? </a:t>
            </a:r>
          </a:p>
          <a:p>
            <a:endParaRPr lang="en-US" baseline="0" dirty="0" smtClean="0"/>
          </a:p>
          <a:p>
            <a:r>
              <a:rPr lang="en-US" baseline="0" dirty="0" smtClean="0"/>
              <a:t>Do any rules come to mind?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E3A5D-A0C2-4565-B30C-EC88126F7C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33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steps</a:t>
            </a:r>
            <a:r>
              <a:rPr lang="en-US" baseline="0" dirty="0" smtClean="0"/>
              <a:t> do you take to manage this situation?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questions do you ask?</a:t>
            </a:r>
          </a:p>
          <a:p>
            <a:endParaRPr lang="en-US" baseline="0" dirty="0" smtClean="0"/>
          </a:p>
          <a:p>
            <a:r>
              <a:rPr lang="en-US" baseline="0" dirty="0" smtClean="0"/>
              <a:t>If you seek ethics advice, what information do you provide to your ethics official?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E3A5D-A0C2-4565-B30C-EC88126F7C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555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Anytime an employee looks to intercede in a government employment matter, including</a:t>
            </a:r>
            <a:r>
              <a:rPr lang="en-US" baseline="0" dirty="0" smtClean="0"/>
              <a:t> for internships and similar arrangements, caution is warranted.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Employees should be advised that they must adhere to equal opportunity requirements, avoid sharing non-public information, </a:t>
            </a:r>
            <a:r>
              <a:rPr lang="en-US" baseline="0" smtClean="0"/>
              <a:t>and work </a:t>
            </a:r>
            <a:r>
              <a:rPr lang="en-US" baseline="0" dirty="0" smtClean="0"/>
              <a:t>to ensure that hiring decisions are made through appropriate processes.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E3A5D-A0C2-4565-B30C-EC88126F7C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575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Rules concerning the appearance of partiality and misuse</a:t>
            </a:r>
            <a:r>
              <a:rPr lang="en-US" baseline="0" dirty="0" smtClean="0"/>
              <a:t> of official position also may be implicated in these types of situations.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There are ways for employees to help however.  Employees can share public information about available internship openings and, with some restrictions, write and send a letter of recommendation for someone seeking a government internship.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E3A5D-A0C2-4565-B30C-EC88126F7C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37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1189204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685" y="1143294"/>
            <a:ext cx="5275772" cy="4268965"/>
          </a:xfrm>
        </p:spPr>
        <p:txBody>
          <a:bodyPr anchor="t">
            <a:normAutofit/>
          </a:bodyPr>
          <a:lstStyle>
            <a:lvl1pPr algn="l">
              <a:lnSpc>
                <a:spcPct val="85000"/>
              </a:lnSpc>
              <a:defRPr sz="77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6685" y="5537926"/>
            <a:ext cx="5275772" cy="706355"/>
          </a:xfrm>
        </p:spPr>
        <p:txBody>
          <a:bodyPr>
            <a:normAutofit/>
          </a:bodyPr>
          <a:lstStyle>
            <a:lvl1pPr marL="0" indent="0" algn="l">
              <a:lnSpc>
                <a:spcPct val="114000"/>
              </a:lnSpc>
              <a:spcBef>
                <a:spcPts val="0"/>
              </a:spcBef>
              <a:buNone/>
              <a:defRPr sz="20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6685" y="6314441"/>
            <a:ext cx="1197467" cy="365125"/>
          </a:xfrm>
        </p:spPr>
        <p:txBody>
          <a:bodyPr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srgbClr val="F5F5F5"/>
                </a:solidFill>
              </a:rPr>
              <a:pPr/>
              <a:t>10/11/2016</a:t>
            </a:fld>
            <a:endParaRPr lang="en-US">
              <a:solidFill>
                <a:srgbClr val="F5F5F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444" y="6314441"/>
            <a:ext cx="3842012" cy="365125"/>
          </a:xfrm>
        </p:spPr>
        <p:txBody>
          <a:bodyPr/>
          <a:lstStyle>
            <a:lvl1pPr algn="l">
              <a:defRPr b="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F5F5F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416217"/>
            <a:ext cx="305991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1D1A1D"/>
                </a:solidFill>
              </a:rPr>
              <a:pPr/>
              <a:t>‹#›</a:t>
            </a:fld>
            <a:endParaRPr lang="en-US">
              <a:solidFill>
                <a:srgbClr val="1D1A1D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0391" y="1257300"/>
            <a:ext cx="0" cy="560070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9113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="" xmlns:p15="http://schemas.microsoft.com/office/powerpoint/2012/main">
        <p15:guide id="4294967295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0" y="640080"/>
            <a:ext cx="4686299" cy="55841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83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rgbClr val="262626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93074" y="642931"/>
            <a:ext cx="1835003" cy="467810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42933"/>
            <a:ext cx="5303009" cy="46781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2140" y="5927132"/>
            <a:ext cx="2861142" cy="365125"/>
          </a:xfrm>
        </p:spPr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2140" y="6315950"/>
            <a:ext cx="2861142" cy="365125"/>
          </a:xfrm>
        </p:spPr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5607593"/>
            <a:ext cx="305991" cy="365125"/>
          </a:xfrm>
        </p:spPr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" y="6199730"/>
            <a:ext cx="7695008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98719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12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8838008" y="1393748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755" y="2571723"/>
            <a:ext cx="6222491" cy="3286153"/>
          </a:xfrm>
        </p:spPr>
        <p:txBody>
          <a:bodyPr anchor="t">
            <a:normAutofit/>
          </a:bodyPr>
          <a:lstStyle>
            <a:lvl1pPr>
              <a:lnSpc>
                <a:spcPct val="85000"/>
              </a:lnSpc>
              <a:defRPr sz="7700" cap="all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0755" y="1393748"/>
            <a:ext cx="6301072" cy="819150"/>
          </a:xfrm>
        </p:spPr>
        <p:txBody>
          <a:bodyPr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7216" y="6314440"/>
            <a:ext cx="1197467" cy="365125"/>
          </a:xfrm>
        </p:spPr>
        <p:txBody>
          <a:bodyPr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60755" y="6314441"/>
            <a:ext cx="4860170" cy="365125"/>
          </a:xfrm>
        </p:spPr>
        <p:txBody>
          <a:bodyPr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8008" y="1620761"/>
            <a:ext cx="30599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1" y="6178167"/>
            <a:ext cx="7683245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487198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4294967295" pos="645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0" y="540628"/>
            <a:ext cx="4686300" cy="24889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3712467"/>
            <a:ext cx="4686300" cy="24822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22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2873502" cy="49560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58065"/>
            <a:ext cx="4684014" cy="914400"/>
          </a:xfrm>
        </p:spPr>
        <p:txBody>
          <a:bodyPr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0" y="1526671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6200" y="3700826"/>
            <a:ext cx="4686300" cy="914400"/>
          </a:xfrm>
        </p:spPr>
        <p:txBody>
          <a:bodyPr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6200" y="4669432"/>
            <a:ext cx="4684014" cy="1755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73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7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70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5479"/>
            <a:ext cx="2879082" cy="1921022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564147"/>
            <a:ext cx="4686300" cy="5622644"/>
          </a:xfrm>
        </p:spPr>
        <p:txBody>
          <a:bodyPr/>
          <a:lstStyle>
            <a:lvl1pPr>
              <a:lnSpc>
                <a:spcPct val="112000"/>
              </a:lnSpc>
              <a:defRPr sz="2000"/>
            </a:lvl1pPr>
            <a:lvl2pPr>
              <a:lnSpc>
                <a:spcPct val="112000"/>
              </a:lnSpc>
              <a:defRPr sz="1800"/>
            </a:lvl2pPr>
            <a:lvl3pPr>
              <a:lnSpc>
                <a:spcPct val="112000"/>
              </a:lnSpc>
              <a:defRPr sz="1600"/>
            </a:lvl3pPr>
            <a:lvl4pPr>
              <a:lnSpc>
                <a:spcPct val="112000"/>
              </a:lnSpc>
              <a:defRPr sz="1400"/>
            </a:lvl4pPr>
            <a:lvl5pPr>
              <a:lnSpc>
                <a:spcPct val="112000"/>
              </a:lnSpc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2621513"/>
            <a:ext cx="2879082" cy="3239537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536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14" y="557261"/>
            <a:ext cx="2880360" cy="1919239"/>
          </a:xfrm>
        </p:spPr>
        <p:txBody>
          <a:bodyPr anchor="t">
            <a:noAutofit/>
          </a:bodyPr>
          <a:lstStyle>
            <a:lvl1pPr>
              <a:lnSpc>
                <a:spcPct val="93000"/>
              </a:lnSpc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43350" y="1"/>
            <a:ext cx="4629150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214" y="2621512"/>
            <a:ext cx="2880360" cy="3236976"/>
          </a:xfrm>
        </p:spPr>
        <p:txBody>
          <a:bodyPr/>
          <a:lstStyle>
            <a:lvl1pPr marL="0" indent="0" algn="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585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6"/>
          <p:cNvSpPr/>
          <p:nvPr/>
        </p:nvSpPr>
        <p:spPr bwMode="auto">
          <a:xfrm>
            <a:off x="8838008" y="5380580"/>
            <a:ext cx="305991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559678"/>
            <a:ext cx="2875430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569066"/>
            <a:ext cx="4686299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1" y="593006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86E9DD2-A713-4E35-8CEC-CF06A693EBDE}" type="datetimeFigureOut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</a:rPr>
              <a:pPr/>
              <a:t>10/11/2016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1" y="6314441"/>
            <a:ext cx="286114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n-US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8008" y="5607593"/>
            <a:ext cx="305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fld id="{FC1B147F-F87E-410F-B779-986FBFEFC4CA}" type="slidenum">
              <a:rPr lang="en-US" smtClean="0">
                <a:solidFill>
                  <a:srgbClr val="F5F5F5"/>
                </a:solidFill>
              </a:rPr>
              <a:pPr/>
              <a:t>‹#›</a:t>
            </a:fld>
            <a:endParaRPr lang="en-US">
              <a:solidFill>
                <a:srgbClr val="F5F5F5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99730"/>
            <a:ext cx="337185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4023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50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4294967295" pos="2832">
          <p15:clr>
            <a:srgbClr val="F26B43"/>
          </p15:clr>
        </p15:guide>
        <p15:guide id="4294967295" pos="480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1062" y="3778409"/>
            <a:ext cx="7815594" cy="1655762"/>
          </a:xfrm>
        </p:spPr>
        <p:txBody>
          <a:bodyPr>
            <a:normAutofit/>
          </a:bodyPr>
          <a:lstStyle/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neighbor’s </a:t>
            </a:r>
            <a:r>
              <a:rPr lang="en-US" sz="2400" b="1" i="0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daughter is looking for a summer internship.</a:t>
            </a:r>
            <a:endParaRPr lang="en-US" sz="2200" i="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113" y="2011959"/>
            <a:ext cx="8617176" cy="2746483"/>
          </a:xfrm>
        </p:spPr>
        <p:txBody>
          <a:bodyPr>
            <a:noAutofit/>
          </a:bodyPr>
          <a:lstStyle/>
          <a:p>
            <a:pPr algn="l">
              <a:lnSpc>
                <a:spcPts val="5300"/>
              </a:lnSpc>
            </a:pPr>
            <a:r>
              <a:rPr lang="en-US" sz="80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What do </a:t>
            </a:r>
            <a:r>
              <a:rPr lang="en-US" sz="72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 </a:t>
            </a:r>
            <a:r>
              <a:rPr lang="en-US" sz="72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</a:t>
            </a:r>
            <a:r>
              <a:rPr lang="en-US" sz="11500" b="1" i="0" dirty="0" smtClean="0">
                <a:solidFill>
                  <a:srgbClr val="00B0F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?</a:t>
            </a:r>
            <a:endParaRPr lang="en-US" sz="11500" b="1" i="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1062" y="3778409"/>
            <a:ext cx="7815594" cy="1655762"/>
          </a:xfrm>
        </p:spPr>
        <p:txBody>
          <a:bodyPr>
            <a:normAutofit/>
          </a:bodyPr>
          <a:lstStyle/>
          <a:p>
            <a:r>
              <a:rPr lang="en-US" sz="2400" b="1" i="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Your neighbor’s </a:t>
            </a:r>
            <a:r>
              <a:rPr lang="en-US" sz="2400" b="1" i="0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daughter is looking for a summer internship.</a:t>
            </a:r>
            <a:endParaRPr lang="en-US" sz="2200" i="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2937" y="5681710"/>
            <a:ext cx="8831063" cy="1331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68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721332" y="969911"/>
            <a:ext cx="7584467" cy="147686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r>
              <a:rPr lang="en-US" sz="6600" b="1" dirty="0">
                <a:latin typeface="Aharoni" panose="02010803020104030203" pitchFamily="2" charset="-79"/>
                <a:cs typeface="Aharoni" panose="02010803020104030203" pitchFamily="2" charset="-79"/>
              </a:rPr>
              <a:t>Your neighbor’s daughter is looking for a summer internship.</a:t>
            </a:r>
            <a:endParaRPr lang="en-US" sz="6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rgbClr val="00B0F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Loyalty to Law</a:t>
            </a:r>
          </a:p>
          <a:p>
            <a:endParaRPr lang="en-US" sz="2400" b="1" dirty="0"/>
          </a:p>
          <a:p>
            <a:r>
              <a:rPr lang="en-US" sz="2400" b="1" dirty="0" smtClean="0"/>
              <a:t>Selfless Service</a:t>
            </a:r>
          </a:p>
          <a:p>
            <a:endParaRPr lang="en-US" sz="2400" b="1" dirty="0"/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76800" y="3657600"/>
            <a:ext cx="4420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E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05376" y="4419600"/>
            <a:ext cx="4420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Subpart G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721332" y="969911"/>
            <a:ext cx="7813067" cy="147686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r>
              <a:rPr lang="en-US" sz="6600" b="1" dirty="0">
                <a:latin typeface="Aharoni" panose="02010803020104030203" pitchFamily="2" charset="-79"/>
                <a:cs typeface="Aharoni" panose="02010803020104030203" pitchFamily="2" charset="-79"/>
              </a:rPr>
              <a:t>Your neighbor’s daughter is looking for a summer internship.</a:t>
            </a:r>
            <a:endParaRPr lang="en-US" sz="6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43000" y="2819400"/>
            <a:ext cx="33052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ETHICS PRINCIPLES</a:t>
            </a:r>
            <a:endParaRPr lang="en-US" sz="2400" dirty="0">
              <a:solidFill>
                <a:schemeClr val="bg2">
                  <a:lumMod val="75000"/>
                  <a:lumOff val="2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843888" y="2590800"/>
            <a:ext cx="3574364" cy="3352800"/>
          </a:xfrm>
          <a:prstGeom prst="roundRect">
            <a:avLst/>
          </a:prstGeom>
          <a:noFill/>
          <a:ln w="38100"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3204" y="2814935"/>
            <a:ext cx="33052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ETHICS RULES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29933" y="2590800"/>
            <a:ext cx="3574364" cy="3352800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0" y="3581400"/>
            <a:ext cx="3508589" cy="193899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Loyalty to Law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Selfless Service</a:t>
            </a:r>
          </a:p>
          <a:p>
            <a:endParaRPr lang="en-US" sz="2400" b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bg2">
                    <a:lumMod val="75000"/>
                    <a:lumOff val="25000"/>
                  </a:schemeClr>
                </a:solidFill>
              </a:rPr>
              <a:t>Responsible Stewardship</a:t>
            </a:r>
            <a:endParaRPr lang="en-US" sz="1600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76800" y="3657600"/>
            <a:ext cx="4420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Subpart E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4905376" y="4419600"/>
            <a:ext cx="4420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Subpart 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76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Headlin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eadlines" id="{3841520A-25F2-4EB8-BE4C-611DB5ABEED9}" vid="{ECD25A4C-D97E-4C12-84B1-63580BFFA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280</Words>
  <Application>Microsoft Office PowerPoint</Application>
  <PresentationFormat>On-screen Show (4:3)</PresentationFormat>
  <Paragraphs>46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Headlines</vt:lpstr>
      <vt:lpstr>What do you Think?</vt:lpstr>
      <vt:lpstr>What do you do?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you Think?</dc:title>
  <dc:creator>Education</dc:creator>
  <cp:lastModifiedBy>Patrick Shepherd</cp:lastModifiedBy>
  <cp:revision>8</cp:revision>
  <dcterms:created xsi:type="dcterms:W3CDTF">2015-12-28T14:43:10Z</dcterms:created>
  <dcterms:modified xsi:type="dcterms:W3CDTF">2016-10-11T15:06:26Z</dcterms:modified>
</cp:coreProperties>
</file>