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sldIdLst>
    <p:sldId id="256" r:id="rId2"/>
    <p:sldId id="269" r:id="rId3"/>
    <p:sldId id="271" r:id="rId4"/>
    <p:sldId id="272" r:id="rId5"/>
    <p:sldId id="273" r:id="rId6"/>
    <p:sldId id="284" r:id="rId7"/>
    <p:sldId id="274" r:id="rId8"/>
    <p:sldId id="275" r:id="rId9"/>
    <p:sldId id="285" r:id="rId10"/>
    <p:sldId id="277" r:id="rId11"/>
    <p:sldId id="276" r:id="rId12"/>
    <p:sldId id="278" r:id="rId13"/>
    <p:sldId id="286" r:id="rId14"/>
    <p:sldId id="289" r:id="rId15"/>
    <p:sldId id="280" r:id="rId16"/>
    <p:sldId id="281" r:id="rId17"/>
    <p:sldId id="288" r:id="rId18"/>
    <p:sldId id="287" r:id="rId19"/>
    <p:sldId id="283"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5" autoAdjust="0"/>
    <p:restoredTop sz="94676"/>
  </p:normalViewPr>
  <p:slideViewPr>
    <p:cSldViewPr snapToGrid="0" snapToObjects="1">
      <p:cViewPr>
        <p:scale>
          <a:sx n="80" d="100"/>
          <a:sy n="80" d="100"/>
        </p:scale>
        <p:origin x="-246"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Page DO NOT US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a:prstGeom prst="rect">
            <a:avLst/>
          </a:prstGeo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578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24542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2098533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a:prstGeom prst="rect">
            <a:avLst/>
          </a:prstGeo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193441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958662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1812502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8"/>
          <p:cNvSpPr>
            <a:spLocks noGrp="1"/>
          </p:cNvSpPr>
          <p:nvPr>
            <p:ph type="title"/>
          </p:nvPr>
        </p:nvSpPr>
        <p:spPr>
          <a:xfrm>
            <a:off x="822960" y="286604"/>
            <a:ext cx="7543800" cy="1450757"/>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673715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160922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a:prstGeom prst="rect">
            <a:avLst/>
          </a:prstGeo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855084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436743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2/29/2016</a:t>
            </a:fld>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Title Placeholder 7"/>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91762" y="6248095"/>
            <a:ext cx="1157357" cy="868018"/>
          </a:xfrm>
          <a:prstGeom prst="rect">
            <a:avLst/>
          </a:prstGeom>
        </p:spPr>
      </p:pic>
    </p:spTree>
    <p:extLst>
      <p:ext uri="{BB962C8B-B14F-4D97-AF65-F5344CB8AC3E}">
        <p14:creationId xmlns:p14="http://schemas.microsoft.com/office/powerpoint/2010/main" val="184286617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2" r:id="rId8"/>
    <p:sldLayoutId id="2147483683" r:id="rId9"/>
    <p:sldLayoutId id="2147483684" r:id="rId10"/>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usoge@oge.gov" TargetMode="External"/><Relationship Id="rId2" Type="http://schemas.openxmlformats.org/officeDocument/2006/relationships/hyperlink" Target="https://www.gpo.gov/fdsys/pkg/FR-2016-02-17/pdf/2016-03214.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Kerri.cox@dni.gov" TargetMode="External"/><Relationship Id="rId2" Type="http://schemas.openxmlformats.org/officeDocument/2006/relationships/hyperlink" Target="mailto:Enewton@oge.gov" TargetMode="External"/><Relationship Id="rId1" Type="http://schemas.openxmlformats.org/officeDocument/2006/relationships/slideLayout" Target="../slideLayouts/slideLayout7.xml"/><Relationship Id="rId4" Type="http://schemas.openxmlformats.org/officeDocument/2006/relationships/hyperlink" Target="mailto:Gwilliams@doc.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rotWithShape="1">
          <a:blip r:embed="rId2">
            <a:alphaModFix amt="20000"/>
            <a:extLst>
              <a:ext uri="{28A0092B-C50C-407E-A947-70E740481C1C}">
                <a14:useLocalDpi xmlns:a14="http://schemas.microsoft.com/office/drawing/2010/main" val="0"/>
              </a:ext>
            </a:extLst>
          </a:blip>
          <a:srcRect l="20471" t="22862" r="25767" b="12557"/>
          <a:stretch/>
        </p:blipFill>
        <p:spPr>
          <a:xfrm>
            <a:off x="-1174" y="-1353"/>
            <a:ext cx="9144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863" y="642445"/>
            <a:ext cx="6680534" cy="5010401"/>
          </a:xfrm>
          <a:prstGeom prst="rect">
            <a:avLst/>
          </a:prstGeom>
        </p:spPr>
      </p:pic>
      <p:sp>
        <p:nvSpPr>
          <p:cNvPr id="8" name="TextBox 7"/>
          <p:cNvSpPr txBox="1"/>
          <p:nvPr/>
        </p:nvSpPr>
        <p:spPr>
          <a:xfrm>
            <a:off x="914400" y="4248150"/>
            <a:ext cx="7381875" cy="300082"/>
          </a:xfrm>
          <a:prstGeom prst="rect">
            <a:avLst/>
          </a:prstGeom>
          <a:noFill/>
        </p:spPr>
        <p:txBody>
          <a:bodyPr wrap="square" rtlCol="0">
            <a:spAutoFit/>
          </a:bodyPr>
          <a:lstStyle/>
          <a:p>
            <a:endParaRPr lang="en-US" sz="1350" dirty="0"/>
          </a:p>
        </p:txBody>
      </p:sp>
      <p:sp>
        <p:nvSpPr>
          <p:cNvPr id="10" name="TextBox 9"/>
          <p:cNvSpPr txBox="1"/>
          <p:nvPr/>
        </p:nvSpPr>
        <p:spPr>
          <a:xfrm>
            <a:off x="914400" y="4482856"/>
            <a:ext cx="7381875" cy="1569660"/>
          </a:xfrm>
          <a:prstGeom prst="rect">
            <a:avLst/>
          </a:prstGeom>
          <a:noFill/>
        </p:spPr>
        <p:txBody>
          <a:bodyPr wrap="square" rtlCol="0">
            <a:spAutoFit/>
          </a:bodyPr>
          <a:lstStyle/>
          <a:p>
            <a:pPr algn="ctr"/>
            <a:r>
              <a:rPr lang="en-US" sz="3600" dirty="0" smtClean="0">
                <a:solidFill>
                  <a:srgbClr val="FF0000"/>
                </a:solidFill>
                <a:latin typeface="Times New Roman" panose="02020603050405020304" pitchFamily="18" charset="0"/>
                <a:cs typeface="Times New Roman" panose="02020603050405020304" pitchFamily="18" charset="0"/>
              </a:rPr>
              <a:t>SEEKING OTHER EMPLOYMENT</a:t>
            </a:r>
          </a:p>
          <a:p>
            <a:pPr algn="ctr"/>
            <a:r>
              <a:rPr lang="en-US" sz="2000" dirty="0" smtClean="0">
                <a:solidFill>
                  <a:srgbClr val="FF0000"/>
                </a:solidFill>
                <a:latin typeface="Times New Roman" panose="02020603050405020304" pitchFamily="18" charset="0"/>
                <a:cs typeface="Times New Roman" panose="02020603050405020304" pitchFamily="18" charset="0"/>
              </a:rPr>
              <a:t>Elaine Newton, OGE</a:t>
            </a:r>
          </a:p>
          <a:p>
            <a:pPr algn="ctr"/>
            <a:r>
              <a:rPr lang="en-US" sz="2000" dirty="0" smtClean="0">
                <a:solidFill>
                  <a:srgbClr val="FF0000"/>
                </a:solidFill>
                <a:latin typeface="Times New Roman" panose="02020603050405020304" pitchFamily="18" charset="0"/>
                <a:cs typeface="Times New Roman" panose="02020603050405020304" pitchFamily="18" charset="0"/>
              </a:rPr>
              <a:t>Kerri Cox, ODNI</a:t>
            </a:r>
          </a:p>
          <a:p>
            <a:pPr algn="ctr"/>
            <a:r>
              <a:rPr lang="en-US" sz="2000" dirty="0" smtClean="0">
                <a:solidFill>
                  <a:srgbClr val="FF0000"/>
                </a:solidFill>
                <a:latin typeface="Times New Roman" panose="02020603050405020304" pitchFamily="18" charset="0"/>
                <a:cs typeface="Times New Roman" panose="02020603050405020304" pitchFamily="18" charset="0"/>
              </a:rPr>
              <a:t>Gaye Williams, Commerce</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390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Part </a:t>
            </a:r>
            <a:r>
              <a:rPr lang="en-US" dirty="0" smtClean="0">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of current Example #3, 5 C.F.R. </a:t>
            </a:r>
            <a:r>
              <a:rPr lang="en-US" dirty="0" smtClean="0">
                <a:latin typeface="Times New Roman" panose="02020603050405020304" pitchFamily="18" charset="0"/>
                <a:cs typeface="Times New Roman" panose="02020603050405020304" pitchFamily="18" charset="0"/>
              </a:rPr>
              <a:t>2635.603</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They </a:t>
            </a:r>
            <a:r>
              <a:rPr lang="en-US" dirty="0">
                <a:latin typeface="Times New Roman" panose="02020603050405020304" pitchFamily="18" charset="0"/>
                <a:cs typeface="Times New Roman" panose="02020603050405020304" pitchFamily="18" charset="0"/>
              </a:rPr>
              <a:t>discuss the duties of the position the accounting division would like to fill and the employee’s qualifications.  They do not discuss salary and the head of the accounting division explains that he has not yet received authorization to fill the particular position and will get back to the employee after getting the approval for additional staffing.</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5577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solidFill>
                  <a:srgbClr val="FF0000"/>
                </a:solidFill>
                <a:latin typeface="Times New Roman" panose="02020603050405020304" pitchFamily="18" charset="0"/>
                <a:cs typeface="Times New Roman" panose="02020603050405020304" pitchFamily="18" charset="0"/>
              </a:rPr>
              <a:t>PROPOSED AMENDMENT</a:t>
            </a:r>
            <a:r>
              <a:rPr lang="en-US" dirty="0" smtClean="0">
                <a:latin typeface="Times New Roman" panose="02020603050405020304" pitchFamily="18" charset="0"/>
                <a:cs typeface="Times New Roman" panose="02020603050405020304" pitchFamily="18" charset="0"/>
              </a:rPr>
              <a:t> is to make part 2 </a:t>
            </a:r>
            <a:r>
              <a:rPr lang="en-US" dirty="0">
                <a:latin typeface="Times New Roman" panose="02020603050405020304" pitchFamily="18" charset="0"/>
                <a:cs typeface="Times New Roman" panose="02020603050405020304" pitchFamily="18" charset="0"/>
              </a:rPr>
              <a:t>of current Example #3,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5 </a:t>
            </a:r>
            <a:r>
              <a:rPr lang="en-US" dirty="0">
                <a:latin typeface="Times New Roman" panose="02020603050405020304" pitchFamily="18" charset="0"/>
                <a:cs typeface="Times New Roman" panose="02020603050405020304" pitchFamily="18" charset="0"/>
              </a:rPr>
              <a:t>C.F.R. </a:t>
            </a:r>
            <a:r>
              <a:rPr lang="en-US" dirty="0" smtClean="0">
                <a:latin typeface="Times New Roman" panose="02020603050405020304" pitchFamily="18" charset="0"/>
                <a:cs typeface="Times New Roman" panose="02020603050405020304" pitchFamily="18" charset="0"/>
              </a:rPr>
              <a:t>2635.603 into a stand alone example that follows </a:t>
            </a:r>
            <a:r>
              <a:rPr lang="en-US" u="sng" dirty="0" smtClean="0">
                <a:latin typeface="Times New Roman" panose="02020603050405020304" pitchFamily="18" charset="0"/>
                <a:cs typeface="Times New Roman" panose="02020603050405020304" pitchFamily="18" charset="0"/>
              </a:rPr>
              <a:t>United States v. Schaltenbrand</a:t>
            </a:r>
            <a:r>
              <a:rPr lang="en-US" dirty="0" smtClean="0">
                <a:latin typeface="Times New Roman" panose="02020603050405020304" pitchFamily="18" charset="0"/>
                <a:cs typeface="Times New Roman" panose="02020603050405020304" pitchFamily="18" charset="0"/>
              </a:rPr>
              <a:t>, 930 F.2d 1554 (11</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 Cir. 1991) – </a:t>
            </a:r>
          </a:p>
          <a:p>
            <a:r>
              <a:rPr lang="en-US" dirty="0" smtClean="0">
                <a:latin typeface="Times New Roman" panose="02020603050405020304" pitchFamily="18" charset="0"/>
                <a:cs typeface="Times New Roman" panose="02020603050405020304" pitchFamily="18" charset="0"/>
              </a:rPr>
              <a:t>The DCAA employee and the head of the contractor’s accounting division in the previous example </a:t>
            </a:r>
            <a:r>
              <a:rPr lang="en-US" u="sng" dirty="0" smtClean="0">
                <a:latin typeface="Times New Roman" panose="02020603050405020304" pitchFamily="18" charset="0"/>
                <a:cs typeface="Times New Roman" panose="02020603050405020304" pitchFamily="18" charset="0"/>
              </a:rPr>
              <a:t>have a meeting </a:t>
            </a:r>
            <a:r>
              <a:rPr lang="en-US" dirty="0" smtClean="0">
                <a:latin typeface="Times New Roman" panose="02020603050405020304" pitchFamily="18" charset="0"/>
                <a:cs typeface="Times New Roman" panose="02020603050405020304" pitchFamily="18" charset="0"/>
              </a:rPr>
              <a:t>to discuss the duties of the position that the accounting division would like to fill and the DCAA employee’s qualifications for the position.  They also </a:t>
            </a:r>
            <a:r>
              <a:rPr lang="en-US" u="sng" dirty="0" smtClean="0">
                <a:latin typeface="Times New Roman" panose="02020603050405020304" pitchFamily="18" charset="0"/>
                <a:cs typeface="Times New Roman" panose="02020603050405020304" pitchFamily="18" charset="0"/>
              </a:rPr>
              <a:t>discuss ways the DCAA employee could remedy one of the missing qualifications</a:t>
            </a:r>
            <a:r>
              <a:rPr lang="en-US" dirty="0" smtClean="0">
                <a:latin typeface="Times New Roman" panose="02020603050405020304" pitchFamily="18" charset="0"/>
                <a:cs typeface="Times New Roman" panose="02020603050405020304" pitchFamily="18" charset="0"/>
              </a:rPr>
              <a:t>, and </a:t>
            </a:r>
            <a:r>
              <a:rPr lang="en-US" u="sng" dirty="0" smtClean="0">
                <a:latin typeface="Times New Roman" panose="02020603050405020304" pitchFamily="18" charset="0"/>
                <a:cs typeface="Times New Roman" panose="02020603050405020304" pitchFamily="18" charset="0"/>
              </a:rPr>
              <a:t>the employee indicates a willingness to obtain the proper qualifications</a:t>
            </a:r>
            <a:r>
              <a:rPr lang="en-US" dirty="0" smtClean="0">
                <a:solidFill>
                  <a:schemeClr val="tx1"/>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They do not discuss salary.  The employee has engaged in negotiations regarding possible employment with the contractor.</a:t>
            </a:r>
            <a:endParaRPr lang="en-US" dirty="0"/>
          </a:p>
        </p:txBody>
      </p:sp>
    </p:spTree>
    <p:extLst>
      <p:ext uri="{BB962C8B-B14F-4D97-AF65-F5344CB8AC3E}">
        <p14:creationId xmlns:p14="http://schemas.microsoft.com/office/powerpoint/2010/main" val="2361317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t>1991-1992 OGE Prosecution Survey</a:t>
            </a:r>
            <a:br>
              <a:rPr lang="en-US" sz="4000" dirty="0"/>
            </a:br>
            <a:r>
              <a:rPr lang="en-US" sz="4000" dirty="0"/>
              <a:t>November 4, 1992</a:t>
            </a:r>
            <a:r>
              <a:rPr lang="en-US" sz="3200" dirty="0"/>
              <a:t/>
            </a:r>
            <a:br>
              <a:rPr lang="en-US" sz="3200" dirty="0"/>
            </a:br>
            <a:endParaRPr lang="en-US" sz="3200" dirty="0"/>
          </a:p>
        </p:txBody>
      </p:sp>
      <p:sp>
        <p:nvSpPr>
          <p:cNvPr id="3" name="Content Placeholder 2"/>
          <p:cNvSpPr>
            <a:spLocks noGrp="1"/>
          </p:cNvSpPr>
          <p:nvPr>
            <p:ph idx="1"/>
          </p:nvPr>
        </p:nvSpPr>
        <p:spPr/>
        <p:txBody>
          <a:bodyPr>
            <a:normAutofit fontScale="92500" lnSpcReduction="20000"/>
          </a:bodyPr>
          <a:lstStyle/>
          <a:p>
            <a:r>
              <a:rPr lang="en-US" dirty="0"/>
              <a:t> </a:t>
            </a:r>
            <a:r>
              <a:rPr lang="en-US" dirty="0" smtClean="0">
                <a:latin typeface="Times New Roman" panose="02020603050405020304" pitchFamily="18" charset="0"/>
                <a:cs typeface="Times New Roman" panose="02020603050405020304" pitchFamily="18" charset="0"/>
              </a:rPr>
              <a:t>Air </a:t>
            </a:r>
            <a:r>
              <a:rPr lang="en-US" dirty="0">
                <a:latin typeface="Times New Roman" panose="02020603050405020304" pitchFamily="18" charset="0"/>
                <a:cs typeface="Times New Roman" panose="02020603050405020304" pitchFamily="18" charset="0"/>
              </a:rPr>
              <a:t>Force Colonel Eugene Schaltenbrand was convicted in 1989 of violating 18 U.S.C. § 208 and 18 U.S.C. § 207. Schaltenbrand, while working as a Government employee, had met with representatives of Teledyne Brown Engineering regarding an employment opportunity at that company. The employment opportunity related to a project that Schaltenbrand was working on as a Government employee. Schaltenbrand appealed his conviction on the section 208 charge on the basis that his discussions with Teledyne Brown did not constitute "negotiating for employment" under section 208. Schaltenbrand essentially contended that no negotiation had taken place because no offer of employment had been made. The Court of Appeals reviewed the evidence, which showed that </a:t>
            </a:r>
            <a:r>
              <a:rPr lang="en-US" b="1" u="sng" dirty="0">
                <a:latin typeface="Times New Roman" panose="02020603050405020304" pitchFamily="18" charset="0"/>
                <a:cs typeface="Times New Roman" panose="02020603050405020304" pitchFamily="18" charset="0"/>
              </a:rPr>
              <a:t>the parties had discussed a specific position</a:t>
            </a:r>
            <a:r>
              <a:rPr lang="en-US" dirty="0">
                <a:latin typeface="Times New Roman" panose="02020603050405020304" pitchFamily="18" charset="0"/>
                <a:cs typeface="Times New Roman" panose="02020603050405020304" pitchFamily="18" charset="0"/>
              </a:rPr>
              <a:t>, the </a:t>
            </a:r>
            <a:r>
              <a:rPr lang="en-US" b="1" u="sng" dirty="0">
                <a:latin typeface="Times New Roman" panose="02020603050405020304" pitchFamily="18" charset="0"/>
                <a:cs typeface="Times New Roman" panose="02020603050405020304" pitchFamily="18" charset="0"/>
              </a:rPr>
              <a:t>qualifications for the position</a:t>
            </a:r>
            <a:r>
              <a:rPr lang="en-US" dirty="0">
                <a:latin typeface="Times New Roman" panose="02020603050405020304" pitchFamily="18" charset="0"/>
                <a:cs typeface="Times New Roman" panose="02020603050405020304" pitchFamily="18" charset="0"/>
              </a:rPr>
              <a:t>, and </a:t>
            </a:r>
            <a:r>
              <a:rPr lang="en-US" b="1" u="sng" dirty="0">
                <a:latin typeface="Times New Roman" panose="02020603050405020304" pitchFamily="18" charset="0"/>
                <a:cs typeface="Times New Roman" panose="02020603050405020304" pitchFamily="18" charset="0"/>
              </a:rPr>
              <a:t>to a limited extent, the degree to which Schaltenbrand fit the qualifications</a:t>
            </a:r>
            <a:r>
              <a:rPr lang="en-US" dirty="0">
                <a:latin typeface="Times New Roman" panose="02020603050405020304" pitchFamily="18" charset="0"/>
                <a:cs typeface="Times New Roman" panose="02020603050405020304" pitchFamily="18" charset="0"/>
              </a:rPr>
              <a:t>. The Court of Appeals affirmed Schaltenbrand's conviction finding that </a:t>
            </a:r>
            <a:r>
              <a:rPr lang="en-US" b="1" u="sng" dirty="0">
                <a:latin typeface="Times New Roman" panose="02020603050405020304" pitchFamily="18" charset="0"/>
                <a:cs typeface="Times New Roman" panose="02020603050405020304" pitchFamily="18" charset="0"/>
              </a:rPr>
              <a:t>negotiation had taken place notwithstanding Schaltenbrand's contention that no offer of employment was made while Schaltenbrand was with the Government</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See United States v. Schaltenbrand</a:t>
            </a:r>
            <a:r>
              <a:rPr lang="en-US" dirty="0">
                <a:latin typeface="Times New Roman" panose="02020603050405020304" pitchFamily="18" charset="0"/>
                <a:cs typeface="Times New Roman" panose="02020603050405020304" pitchFamily="18" charset="0"/>
              </a:rPr>
              <a:t>, 930 F.2d 1554 (11th Cir. 1991). </a:t>
            </a:r>
          </a:p>
          <a:p>
            <a:endParaRPr lang="en-US" dirty="0"/>
          </a:p>
        </p:txBody>
      </p:sp>
    </p:spTree>
    <p:extLst>
      <p:ext uri="{BB962C8B-B14F-4D97-AF65-F5344CB8AC3E}">
        <p14:creationId xmlns:p14="http://schemas.microsoft.com/office/powerpoint/2010/main" val="3633789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Waivers and Authorizations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5 C.F.R. § 2635.605(a) an employee may participate in discussions that constitute negotiations after receiving a written waiver issued under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18 U.S.C. § 208(b)(1) or (b)(3).</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5 C.F.R. § 2635.605(b) where an employee is seeking employment and a reasonable person questions his </a:t>
            </a:r>
            <a:r>
              <a:rPr lang="en-US" dirty="0" smtClean="0">
                <a:latin typeface="Times New Roman" panose="02020603050405020304" pitchFamily="18" charset="0"/>
                <a:cs typeface="Times New Roman" panose="02020603050405020304" pitchFamily="18" charset="0"/>
              </a:rPr>
              <a:t>impartiality, </a:t>
            </a:r>
            <a:r>
              <a:rPr lang="en-US" dirty="0" smtClean="0">
                <a:latin typeface="Times New Roman" panose="02020603050405020304" pitchFamily="18" charset="0"/>
                <a:cs typeface="Times New Roman" panose="02020603050405020304" pitchFamily="18" charset="0"/>
              </a:rPr>
              <a:t>the employee may continue to participate in the particular matters if the agency designee authorizes the employee’s participation in accordance with 5 C.F.R.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2635.502(d).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4625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latin typeface="Times New Roman" panose="02020603050405020304" pitchFamily="18" charset="0"/>
                <a:cs typeface="Times New Roman" panose="02020603050405020304" pitchFamily="18" charset="0"/>
              </a:rPr>
              <a:t>Disqualification based on an arrangement for prospective employment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22960" y="1862668"/>
            <a:ext cx="7543801" cy="4023360"/>
          </a:xfrm>
        </p:spPr>
        <p:txBody>
          <a:bodyPr/>
          <a:lstStyle/>
          <a:p>
            <a:r>
              <a:rPr lang="en-US" dirty="0" smtClean="0">
                <a:latin typeface="Times New Roman" panose="02020603050405020304" pitchFamily="18" charset="0"/>
                <a:cs typeface="Times New Roman" panose="02020603050405020304" pitchFamily="18" charset="0"/>
              </a:rPr>
              <a:t>5 C.F.R. § 2635.606(a) an employee may not participate personally and substantially in a particular matter that, to the employee’s knowledge, has a direct and predicable effect on the financial interests of the person with whom he or she has an arrangement for future employment, unless the employee is authorized to participate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5 C.F.R. § 2635.606(b) if the employee rejects an offer of employment or an offer is not made, the agency may determine that the employee should continue to be disqualified, if the employee’s impartiality could be questioned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7921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Section 17 of the STOCK Act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The Stop Trading on Congressional Knowledge Act of 2012 (STOCK Act) requires a covered employee (public filer) to notify their ethics official within three days after they begin negotiating or have an agreement for future employment or compensation</a:t>
            </a:r>
          </a:p>
          <a:p>
            <a:endParaRPr lang="en-US" dirty="0">
              <a:latin typeface="Times New Roman" panose="02020603050405020304" pitchFamily="18" charset="0"/>
              <a:cs typeface="Times New Roman" panose="02020603050405020304" pitchFamily="18" charset="0"/>
            </a:endParaRPr>
          </a:p>
          <a:p>
            <a:r>
              <a:rPr lang="en-US" dirty="0" smtClean="0">
                <a:solidFill>
                  <a:srgbClr val="FF0000"/>
                </a:solidFill>
                <a:latin typeface="Times New Roman" panose="02020603050405020304" pitchFamily="18" charset="0"/>
                <a:cs typeface="Times New Roman" panose="02020603050405020304" pitchFamily="18" charset="0"/>
              </a:rPr>
              <a:t>PROPOSED ADMENDMENTS </a:t>
            </a:r>
            <a:r>
              <a:rPr lang="en-US" dirty="0" smtClean="0">
                <a:latin typeface="Times New Roman" panose="02020603050405020304" pitchFamily="18" charset="0"/>
                <a:cs typeface="Times New Roman" panose="02020603050405020304" pitchFamily="18" charset="0"/>
              </a:rPr>
              <a:t>codify OGE’s STOCK Act guidance at 5 C.F.R. § 2635.607.</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3433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rgbClr val="FF0000"/>
                </a:solidFill>
                <a:latin typeface="Times New Roman" panose="02020603050405020304" pitchFamily="18" charset="0"/>
                <a:cs typeface="Times New Roman" panose="02020603050405020304" pitchFamily="18" charset="0"/>
              </a:rPr>
              <a:t>PROPOSED</a:t>
            </a:r>
            <a:r>
              <a:rPr lang="en-US" sz="4000" dirty="0" smtClean="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2635.607</a:t>
            </a:r>
          </a:p>
        </p:txBody>
      </p:sp>
      <p:sp>
        <p:nvSpPr>
          <p:cNvPr id="3" name="Content Placeholder 2"/>
          <p:cNvSpPr>
            <a:spLocks noGrp="1"/>
          </p:cNvSpPr>
          <p:nvPr>
            <p:ph idx="1"/>
          </p:nvPr>
        </p:nvSpPr>
        <p:spPr/>
        <p:txBody>
          <a:bodyPr/>
          <a:lstStyle/>
          <a:p>
            <a:endParaRPr lang="en-US" dirty="0" smtClean="0"/>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New Section to implement section 17 of the Stock Act</a:t>
            </a:r>
          </a:p>
          <a:p>
            <a:r>
              <a:rPr lang="en-US" dirty="0" smtClean="0">
                <a:latin typeface="Times New Roman" panose="02020603050405020304" pitchFamily="18" charset="0"/>
                <a:cs typeface="Times New Roman" panose="02020603050405020304" pitchFamily="18" charset="0"/>
              </a:rPr>
              <a:t>● Extends </a:t>
            </a:r>
            <a:r>
              <a:rPr lang="en-US" dirty="0">
                <a:latin typeface="Times New Roman" panose="02020603050405020304" pitchFamily="18" charset="0"/>
                <a:cs typeface="Times New Roman" panose="02020603050405020304" pitchFamily="18" charset="0"/>
              </a:rPr>
              <a:t>the notification to All NFE’s, not just “private entities”</a:t>
            </a:r>
          </a:p>
          <a:p>
            <a:r>
              <a:rPr lang="en-US" dirty="0" smtClean="0">
                <a:latin typeface="Times New Roman" panose="02020603050405020304" pitchFamily="18" charset="0"/>
                <a:cs typeface="Times New Roman" panose="02020603050405020304" pitchFamily="18" charset="0"/>
              </a:rPr>
              <a:t>● Allows </a:t>
            </a:r>
            <a:r>
              <a:rPr lang="en-US" dirty="0">
                <a:latin typeface="Times New Roman" panose="02020603050405020304" pitchFamily="18" charset="0"/>
                <a:cs typeface="Times New Roman" panose="02020603050405020304" pitchFamily="18" charset="0"/>
              </a:rPr>
              <a:t>public filers to file Stock Act Notice </a:t>
            </a:r>
            <a:r>
              <a:rPr lang="en-US" b="1" i="1" dirty="0">
                <a:latin typeface="Times New Roman" panose="02020603050405020304" pitchFamily="18" charset="0"/>
                <a:cs typeface="Times New Roman" panose="02020603050405020304" pitchFamily="18" charset="0"/>
              </a:rPr>
              <a:t>before</a:t>
            </a:r>
            <a:r>
              <a:rPr lang="en-US" dirty="0">
                <a:latin typeface="Times New Roman" panose="02020603050405020304" pitchFamily="18" charset="0"/>
                <a:cs typeface="Times New Roman" panose="02020603050405020304" pitchFamily="18" charset="0"/>
              </a:rPr>
              <a:t> negotiations or agreement for compensation</a:t>
            </a:r>
          </a:p>
          <a:p>
            <a:endParaRPr lang="en-US" dirty="0"/>
          </a:p>
        </p:txBody>
      </p:sp>
    </p:spTree>
    <p:extLst>
      <p:ext uri="{BB962C8B-B14F-4D97-AF65-F5344CB8AC3E}">
        <p14:creationId xmlns:p14="http://schemas.microsoft.com/office/powerpoint/2010/main" val="1205800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rgbClr val="FF0000"/>
                </a:solidFill>
                <a:latin typeface="Times New Roman" panose="02020603050405020304" pitchFamily="18" charset="0"/>
                <a:cs typeface="Times New Roman" panose="02020603050405020304" pitchFamily="18" charset="0"/>
              </a:rPr>
              <a:t>PROPOSED </a:t>
            </a:r>
            <a:r>
              <a:rPr lang="en-US" sz="4000" dirty="0" smtClean="0">
                <a:latin typeface="Times New Roman" panose="02020603050405020304" pitchFamily="18" charset="0"/>
                <a:cs typeface="Times New Roman" panose="02020603050405020304" pitchFamily="18" charset="0"/>
              </a:rPr>
              <a:t>Advance </a:t>
            </a:r>
            <a:r>
              <a:rPr lang="en-US" sz="4000" dirty="0">
                <a:latin typeface="Times New Roman" panose="02020603050405020304" pitchFamily="18" charset="0"/>
                <a:cs typeface="Times New Roman" panose="02020603050405020304" pitchFamily="18" charset="0"/>
              </a:rPr>
              <a:t>filing </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of </a:t>
            </a:r>
            <a:r>
              <a:rPr lang="en-US" sz="4000" dirty="0">
                <a:latin typeface="Times New Roman" panose="02020603050405020304" pitchFamily="18" charset="0"/>
                <a:cs typeface="Times New Roman" panose="02020603050405020304" pitchFamily="18" charset="0"/>
              </a:rPr>
              <a:t>notification and recusal statements</a:t>
            </a:r>
            <a:endParaRPr lang="en-US" sz="4000" dirty="0"/>
          </a:p>
        </p:txBody>
      </p:sp>
      <p:sp>
        <p:nvSpPr>
          <p:cNvPr id="3" name="Content Placeholder 2"/>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OGE proposed amendments include a provision that allows public filers to elect to file the notification statement, recusal statement, or both before negotiations have commenced and before an agreement of future employment or compensation is reached.</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 public filer who chooses to file these statements earlier is deemed to have met the 3 business day statutory requirement because the statements will continue to be in a “filed” status after the commencement of the negotiations.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statements must name the private entity involved in the negotiations and an estimated date of the commencement of the negotiations or agreement.</a:t>
            </a:r>
          </a:p>
          <a:p>
            <a:endParaRPr lang="en-US" dirty="0"/>
          </a:p>
        </p:txBody>
      </p:sp>
    </p:spTree>
    <p:extLst>
      <p:ext uri="{BB962C8B-B14F-4D97-AF65-F5344CB8AC3E}">
        <p14:creationId xmlns:p14="http://schemas.microsoft.com/office/powerpoint/2010/main" val="191645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rgbClr val="FF0000"/>
                </a:solidFill>
                <a:latin typeface="Times New Roman" panose="02020603050405020304" pitchFamily="18" charset="0"/>
                <a:cs typeface="Times New Roman" panose="02020603050405020304" pitchFamily="18" charset="0"/>
              </a:rPr>
              <a:t>PROPOSED AMENDMENTS</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On Wednesday, February 17, 2016, OGE published a proposed rule amending the Seeking Other Employment rules in Subpart F of the Standards, 5 C.F.R. § 2635.  The rule was published at 81 Fed. Reg. 8008-8015, </a:t>
            </a:r>
            <a:r>
              <a:rPr lang="en-US" u="sng" dirty="0">
                <a:hlinkClick r:id="rId2"/>
              </a:rPr>
              <a:t>https://www.gpo.gov/fdsys/pkg/FR-2016-02-17/pdf/2016-03214.pdf</a:t>
            </a:r>
            <a:endParaRPr lang="en-US" u="sng" dirty="0" smtClean="0"/>
          </a:p>
          <a:p>
            <a:endParaRPr lang="en-US" u="sng" dirty="0"/>
          </a:p>
          <a:p>
            <a:r>
              <a:rPr lang="en-US" dirty="0">
                <a:latin typeface="Times New Roman" panose="02020603050405020304" pitchFamily="18" charset="0"/>
                <a:cs typeface="Times New Roman" panose="02020603050405020304" pitchFamily="18" charset="0"/>
              </a:rPr>
              <a:t>The public will have until April 18, 2016, to provide written comments on the proposed rule. Comments may be submitted by e-mail to </a:t>
            </a:r>
            <a:r>
              <a:rPr lang="en-US" u="sng" dirty="0">
                <a:latin typeface="Times New Roman" panose="02020603050405020304" pitchFamily="18" charset="0"/>
                <a:cs typeface="Times New Roman" panose="02020603050405020304" pitchFamily="18" charset="0"/>
                <a:hlinkClick r:id="rId3"/>
              </a:rPr>
              <a:t>usoge@oge.gov</a:t>
            </a:r>
            <a:r>
              <a:rPr lang="en-US" dirty="0">
                <a:latin typeface="Times New Roman" panose="02020603050405020304" pitchFamily="18" charset="0"/>
                <a:cs typeface="Times New Roman" panose="02020603050405020304" pitchFamily="18" charset="0"/>
              </a:rPr>
              <a:t>. Please include the reference “Proposed Amendments to Subpart F” in the subject line of the message. </a:t>
            </a:r>
          </a:p>
          <a:p>
            <a:endParaRPr lang="en-US" dirty="0"/>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1791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889844"/>
            <a:ext cx="4572000" cy="5078313"/>
          </a:xfrm>
          <a:prstGeom prst="rect">
            <a:avLst/>
          </a:prstGeom>
        </p:spPr>
        <p:txBody>
          <a:bodyPr>
            <a:spAutoFit/>
          </a:bodyPr>
          <a:lstStyle/>
          <a:p>
            <a:pPr algn="ctr"/>
            <a:r>
              <a:rPr lang="en-US" dirty="0">
                <a:solidFill>
                  <a:schemeClr val="tx1">
                    <a:lumMod val="75000"/>
                    <a:lumOff val="25000"/>
                  </a:schemeClr>
                </a:solidFill>
                <a:latin typeface="Times New Roman" panose="02020603050405020304" pitchFamily="18" charset="0"/>
                <a:cs typeface="Times New Roman" panose="02020603050405020304" pitchFamily="18" charset="0"/>
              </a:rPr>
              <a:t>Elaine Newton</a:t>
            </a:r>
          </a:p>
          <a:p>
            <a:pPr algn="ctr"/>
            <a:r>
              <a:rPr lang="en-US" dirty="0">
                <a:solidFill>
                  <a:schemeClr val="tx1">
                    <a:lumMod val="75000"/>
                    <a:lumOff val="25000"/>
                  </a:schemeClr>
                </a:solidFill>
                <a:latin typeface="Times New Roman" panose="02020603050405020304" pitchFamily="18" charset="0"/>
                <a:cs typeface="Times New Roman" panose="02020603050405020304" pitchFamily="18" charset="0"/>
              </a:rPr>
              <a:t>Associate Counsel</a:t>
            </a:r>
          </a:p>
          <a:p>
            <a:pPr algn="ctr"/>
            <a:r>
              <a:rPr lang="en-US" dirty="0">
                <a:solidFill>
                  <a:schemeClr val="tx1">
                    <a:lumMod val="75000"/>
                    <a:lumOff val="25000"/>
                  </a:schemeClr>
                </a:solidFill>
                <a:latin typeface="Times New Roman" panose="02020603050405020304" pitchFamily="18" charset="0"/>
                <a:cs typeface="Times New Roman" panose="02020603050405020304" pitchFamily="18" charset="0"/>
              </a:rPr>
              <a:t>Office of Government Ethics</a:t>
            </a:r>
          </a:p>
          <a:p>
            <a:pPr algn="ctr"/>
            <a:r>
              <a:rPr lang="en-US" dirty="0" smtClean="0">
                <a:solidFill>
                  <a:schemeClr val="tx1">
                    <a:lumMod val="75000"/>
                    <a:lumOff val="25000"/>
                  </a:schemeClr>
                </a:solidFill>
                <a:latin typeface="Times New Roman" panose="02020603050405020304" pitchFamily="18" charset="0"/>
                <a:cs typeface="Times New Roman" panose="02020603050405020304" pitchFamily="18" charset="0"/>
              </a:rPr>
              <a:t>202-482-9265</a:t>
            </a:r>
          </a:p>
          <a:p>
            <a:pPr algn="ctr"/>
            <a:r>
              <a:rPr lang="en-US" dirty="0" smtClean="0">
                <a:solidFill>
                  <a:schemeClr val="tx1">
                    <a:lumMod val="75000"/>
                    <a:lumOff val="25000"/>
                  </a:schemeClr>
                </a:solidFill>
                <a:latin typeface="Times New Roman" panose="02020603050405020304" pitchFamily="18" charset="0"/>
                <a:cs typeface="Times New Roman" panose="02020603050405020304" pitchFamily="18" charset="0"/>
                <a:hlinkClick r:id="rId2"/>
              </a:rPr>
              <a:t>Enewton@oge.gov</a:t>
            </a:r>
            <a:endParaRPr lang="en-US"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algn="ctr"/>
            <a:endParaRPr lang="en-US"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algn="ctr"/>
            <a:r>
              <a:rPr lang="en-US" dirty="0" smtClean="0">
                <a:solidFill>
                  <a:schemeClr val="tx1">
                    <a:lumMod val="75000"/>
                    <a:lumOff val="25000"/>
                  </a:schemeClr>
                </a:solidFill>
                <a:latin typeface="Times New Roman" panose="02020603050405020304" pitchFamily="18" charset="0"/>
                <a:cs typeface="Times New Roman" panose="02020603050405020304" pitchFamily="18" charset="0"/>
              </a:rPr>
              <a:t>Kerri Cox</a:t>
            </a:r>
          </a:p>
          <a:p>
            <a:pPr algn="ctr"/>
            <a:r>
              <a:rPr lang="en-US" dirty="0" smtClean="0">
                <a:solidFill>
                  <a:schemeClr val="tx1">
                    <a:lumMod val="75000"/>
                    <a:lumOff val="25000"/>
                  </a:schemeClr>
                </a:solidFill>
                <a:latin typeface="Times New Roman" panose="02020603050405020304" pitchFamily="18" charset="0"/>
                <a:cs typeface="Times New Roman" panose="02020603050405020304" pitchFamily="18" charset="0"/>
              </a:rPr>
              <a:t>Associate Deputy General Counsel</a:t>
            </a:r>
          </a:p>
          <a:p>
            <a:pPr algn="ctr"/>
            <a:r>
              <a:rPr lang="en-US" dirty="0" smtClean="0">
                <a:solidFill>
                  <a:schemeClr val="tx1">
                    <a:lumMod val="75000"/>
                    <a:lumOff val="25000"/>
                  </a:schemeClr>
                </a:solidFill>
                <a:latin typeface="Times New Roman" panose="02020603050405020304" pitchFamily="18" charset="0"/>
                <a:cs typeface="Times New Roman" panose="02020603050405020304" pitchFamily="18" charset="0"/>
              </a:rPr>
              <a:t>Office of the Director of National Intelligence</a:t>
            </a:r>
          </a:p>
          <a:p>
            <a:pPr algn="ctr"/>
            <a:r>
              <a:rPr lang="en-US" dirty="0" smtClean="0">
                <a:solidFill>
                  <a:schemeClr val="tx1">
                    <a:lumMod val="75000"/>
                    <a:lumOff val="25000"/>
                  </a:schemeClr>
                </a:solidFill>
                <a:latin typeface="Times New Roman" panose="02020603050405020304" pitchFamily="18" charset="0"/>
                <a:cs typeface="Times New Roman" panose="02020603050405020304" pitchFamily="18" charset="0"/>
              </a:rPr>
              <a:t>703-275-2502</a:t>
            </a:r>
          </a:p>
          <a:p>
            <a:pPr algn="ctr"/>
            <a:r>
              <a:rPr lang="en-US" dirty="0" smtClean="0">
                <a:solidFill>
                  <a:schemeClr val="tx1">
                    <a:lumMod val="75000"/>
                    <a:lumOff val="25000"/>
                  </a:schemeClr>
                </a:solidFill>
                <a:latin typeface="Times New Roman" panose="02020603050405020304" pitchFamily="18" charset="0"/>
                <a:cs typeface="Times New Roman" panose="02020603050405020304" pitchFamily="18" charset="0"/>
                <a:hlinkClick r:id="rId3"/>
              </a:rPr>
              <a:t>Kerri.cox@dni.gov</a:t>
            </a:r>
            <a:endParaRPr lang="en-US"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algn="ctr"/>
            <a:endParaRPr lang="en-US" dirty="0">
              <a:solidFill>
                <a:schemeClr val="tx1">
                  <a:lumMod val="75000"/>
                  <a:lumOff val="25000"/>
                </a:schemeClr>
              </a:solidFill>
              <a:latin typeface="Times New Roman" panose="02020603050405020304" pitchFamily="18" charset="0"/>
              <a:cs typeface="Times New Roman" panose="02020603050405020304" pitchFamily="18" charset="0"/>
            </a:endParaRPr>
          </a:p>
          <a:p>
            <a:pPr algn="ctr"/>
            <a:r>
              <a:rPr lang="en-US" dirty="0">
                <a:solidFill>
                  <a:schemeClr val="tx1">
                    <a:lumMod val="75000"/>
                    <a:lumOff val="25000"/>
                  </a:schemeClr>
                </a:solidFill>
                <a:latin typeface="Times New Roman" panose="02020603050405020304" pitchFamily="18" charset="0"/>
                <a:cs typeface="Times New Roman" panose="02020603050405020304" pitchFamily="18" charset="0"/>
              </a:rPr>
              <a:t>Gaye Williams</a:t>
            </a:r>
          </a:p>
          <a:p>
            <a:pPr algn="ctr"/>
            <a:r>
              <a:rPr lang="en-US" dirty="0">
                <a:solidFill>
                  <a:schemeClr val="tx1">
                    <a:lumMod val="75000"/>
                    <a:lumOff val="25000"/>
                  </a:schemeClr>
                </a:solidFill>
                <a:latin typeface="Times New Roman" panose="02020603050405020304" pitchFamily="18" charset="0"/>
                <a:cs typeface="Times New Roman" panose="02020603050405020304" pitchFamily="18" charset="0"/>
              </a:rPr>
              <a:t>Deputy Chief of the Ethics, Law and Programs Division</a:t>
            </a:r>
          </a:p>
          <a:p>
            <a:pPr algn="ctr"/>
            <a:r>
              <a:rPr lang="en-US" dirty="0">
                <a:solidFill>
                  <a:schemeClr val="tx1">
                    <a:lumMod val="75000"/>
                    <a:lumOff val="25000"/>
                  </a:schemeClr>
                </a:solidFill>
                <a:latin typeface="Times New Roman" panose="02020603050405020304" pitchFamily="18" charset="0"/>
                <a:cs typeface="Times New Roman" panose="02020603050405020304" pitchFamily="18" charset="0"/>
              </a:rPr>
              <a:t>Department of Commerce</a:t>
            </a:r>
          </a:p>
          <a:p>
            <a:pPr algn="ctr"/>
            <a:r>
              <a:rPr lang="en-US" dirty="0" smtClean="0">
                <a:solidFill>
                  <a:schemeClr val="tx1">
                    <a:lumMod val="75000"/>
                    <a:lumOff val="25000"/>
                  </a:schemeClr>
                </a:solidFill>
                <a:latin typeface="Times New Roman" panose="02020603050405020304" pitchFamily="18" charset="0"/>
                <a:cs typeface="Times New Roman" panose="02020603050405020304" pitchFamily="18" charset="0"/>
              </a:rPr>
              <a:t>202-482-0126</a:t>
            </a:r>
          </a:p>
          <a:p>
            <a:pPr algn="ctr"/>
            <a:r>
              <a:rPr lang="en-US" dirty="0" smtClean="0">
                <a:solidFill>
                  <a:schemeClr val="tx1">
                    <a:lumMod val="75000"/>
                    <a:lumOff val="25000"/>
                  </a:schemeClr>
                </a:solidFill>
                <a:latin typeface="Times New Roman" panose="02020603050405020304" pitchFamily="18" charset="0"/>
                <a:cs typeface="Times New Roman" panose="02020603050405020304" pitchFamily="18" charset="0"/>
                <a:hlinkClick r:id="rId4"/>
              </a:rPr>
              <a:t>Gwilliams@doc.gov</a:t>
            </a:r>
            <a:endParaRPr lang="en-US" dirty="0" smtClean="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867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Background</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201168" lvl="1" indent="0">
              <a:buNone/>
            </a:pPr>
            <a:r>
              <a:rPr lang="en-US" sz="2000" dirty="0" smtClean="0">
                <a:latin typeface="Times New Roman" panose="02020603050405020304" pitchFamily="18" charset="0"/>
                <a:cs typeface="Times New Roman" panose="02020603050405020304" pitchFamily="18" charset="0"/>
              </a:rPr>
              <a:t>General Principle #10 – Employees shall not engage in outside employment or activities, including seeking or negotiating for employment, that conflict with official Government duties and responsibilities</a:t>
            </a:r>
          </a:p>
          <a:p>
            <a:pPr marL="201168" lvl="1" indent="0">
              <a:buNone/>
            </a:pPr>
            <a:endParaRPr lang="en-US" sz="2000" dirty="0">
              <a:latin typeface="Times New Roman" panose="02020603050405020304" pitchFamily="18" charset="0"/>
              <a:cs typeface="Times New Roman" panose="02020603050405020304" pitchFamily="18" charset="0"/>
            </a:endParaRPr>
          </a:p>
          <a:p>
            <a:pPr marL="201168" lvl="1" indent="0">
              <a:buNone/>
            </a:pPr>
            <a:r>
              <a:rPr lang="en-US" sz="2000" dirty="0" smtClean="0">
                <a:latin typeface="Times New Roman" panose="02020603050405020304" pitchFamily="18" charset="0"/>
                <a:cs typeface="Times New Roman" panose="02020603050405020304" pitchFamily="18" charset="0"/>
              </a:rPr>
              <a:t>	●  Subpart F – seeking other employment</a:t>
            </a:r>
          </a:p>
          <a:p>
            <a:pPr marL="201168" lvl="1" indent="0">
              <a:buNone/>
            </a:pPr>
            <a:r>
              <a:rPr lang="en-US" sz="2000" dirty="0" smtClean="0">
                <a:latin typeface="Times New Roman" panose="02020603050405020304" pitchFamily="18" charset="0"/>
                <a:cs typeface="Times New Roman" panose="02020603050405020304" pitchFamily="18" charset="0"/>
              </a:rPr>
              <a:t>	●  18 U.S.C. 208(a) – negotiating for employment</a:t>
            </a:r>
          </a:p>
          <a:p>
            <a:pPr marL="201168" lvl="1" indent="0">
              <a:buNone/>
            </a:pPr>
            <a:endParaRPr lang="en-US" sz="2000" dirty="0" smtClean="0">
              <a:latin typeface="Times New Roman" panose="02020603050405020304" pitchFamily="18" charset="0"/>
              <a:cs typeface="Times New Roman" panose="02020603050405020304" pitchFamily="18" charset="0"/>
            </a:endParaRPr>
          </a:p>
          <a:p>
            <a:pPr marL="201168" lvl="1" indent="0">
              <a:buNone/>
            </a:pPr>
            <a:r>
              <a:rPr lang="en-US" sz="2000" dirty="0" smtClean="0">
                <a:latin typeface="Times New Roman" panose="02020603050405020304" pitchFamily="18" charset="0"/>
                <a:cs typeface="Times New Roman" panose="02020603050405020304" pitchFamily="18" charset="0"/>
              </a:rPr>
              <a:t>STOCK Act provisions – notification requirements for public financial disclosure report filers regarding negotiations for or agreement of future employment or compensation</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1873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Employment Definition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5 C.F.R. § 2635.603(a)</a:t>
            </a:r>
            <a:endParaRPr lang="en-US" sz="4000"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fontScale="92500" lnSpcReduction="10000"/>
          </a:bodyPr>
          <a:lstStyle/>
          <a:p>
            <a:endParaRPr lang="en-US" dirty="0" smtClean="0"/>
          </a:p>
          <a:p>
            <a:r>
              <a:rPr lang="en-US" dirty="0" smtClean="0">
                <a:latin typeface="Times New Roman" panose="02020603050405020304" pitchFamily="18" charset="0"/>
                <a:cs typeface="Times New Roman" panose="02020603050405020304" pitchFamily="18" charset="0"/>
              </a:rPr>
              <a:t>Any form of non-Federal employment or business relationship involving the provision of personal services by the employee, whether to be undertaken at the same time as or subsequent to Federal employment</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CURRENT EXAMPLE 2:  highlights that employment may be compensated or uncompensated</a:t>
            </a:r>
          </a:p>
          <a:p>
            <a:endParaRPr lang="en-US" dirty="0" smtClean="0">
              <a:latin typeface="Times New Roman" panose="02020603050405020304" pitchFamily="18" charset="0"/>
              <a:cs typeface="Times New Roman" panose="02020603050405020304" pitchFamily="18" charset="0"/>
            </a:endParaRPr>
          </a:p>
          <a:p>
            <a:r>
              <a:rPr lang="en-US" dirty="0" smtClean="0">
                <a:solidFill>
                  <a:srgbClr val="FF0000"/>
                </a:solidFill>
                <a:latin typeface="Times New Roman" panose="02020603050405020304" pitchFamily="18" charset="0"/>
                <a:cs typeface="Times New Roman" panose="02020603050405020304" pitchFamily="18" charset="0"/>
              </a:rPr>
              <a:t>PROPOSED NEW EXAMPLE 3</a:t>
            </a:r>
            <a:r>
              <a:rPr lang="en-US" dirty="0" smtClean="0">
                <a:latin typeface="Times New Roman" panose="02020603050405020304" pitchFamily="18" charset="0"/>
                <a:cs typeface="Times New Roman" panose="02020603050405020304" pitchFamily="18" charset="0"/>
              </a:rPr>
              <a:t>:  An employee at the Department of Energy volunteers without compensation to serve dinners at a homeless shelter each month.  The employee’s uncompensated volunteer services in this case are not considered an employment or business relationship for purposes of this subpart.</a:t>
            </a:r>
            <a:endParaRPr lang="en-US" dirty="0"/>
          </a:p>
        </p:txBody>
      </p:sp>
    </p:spTree>
    <p:extLst>
      <p:ext uri="{BB962C8B-B14F-4D97-AF65-F5344CB8AC3E}">
        <p14:creationId xmlns:p14="http://schemas.microsoft.com/office/powerpoint/2010/main" val="702577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Seeking Employment</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5 C.F.R. §2635.603(b)</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Times New Roman" panose="02020603050405020304" pitchFamily="18" charset="0"/>
                <a:cs typeface="Times New Roman" panose="02020603050405020304" pitchFamily="18" charset="0"/>
              </a:rPr>
              <a:t>Seeking </a:t>
            </a:r>
            <a:r>
              <a:rPr lang="en-US" dirty="0">
                <a:latin typeface="Times New Roman" panose="02020603050405020304" pitchFamily="18" charset="0"/>
                <a:cs typeface="Times New Roman" panose="02020603050405020304" pitchFamily="18" charset="0"/>
              </a:rPr>
              <a:t>employment means directly or indirectly making an unsolicited communication to any person or their intermediary regarding possible </a:t>
            </a:r>
            <a:r>
              <a:rPr lang="en-US" dirty="0" smtClean="0">
                <a:latin typeface="Times New Roman" panose="02020603050405020304" pitchFamily="18" charset="0"/>
                <a:cs typeface="Times New Roman" panose="02020603050405020304" pitchFamily="18" charset="0"/>
              </a:rPr>
              <a:t>employment</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OR </a:t>
            </a:r>
            <a:r>
              <a:rPr lang="en-US" dirty="0" smtClean="0">
                <a:latin typeface="Times New Roman" panose="02020603050405020304" pitchFamily="18" charset="0"/>
                <a:cs typeface="Times New Roman" panose="02020603050405020304" pitchFamily="18" charset="0"/>
              </a:rPr>
              <a:t>an employee makes a response, other than rejection,* to an unsolicited communication from any person or their intermediary regarding possible </a:t>
            </a:r>
            <a:r>
              <a:rPr lang="en-US" dirty="0" smtClean="0">
                <a:latin typeface="Times New Roman" panose="02020603050405020304" pitchFamily="18" charset="0"/>
                <a:cs typeface="Times New Roman" panose="02020603050405020304" pitchFamily="18" charset="0"/>
              </a:rPr>
              <a:t>employment</a:t>
            </a:r>
          </a:p>
          <a:p>
            <a:r>
              <a:rPr lang="en-US" sz="2100" dirty="0" smtClean="0">
                <a:latin typeface="Times New Roman"/>
                <a:cs typeface="Times New Roman"/>
              </a:rPr>
              <a:t>An </a:t>
            </a:r>
            <a:r>
              <a:rPr lang="en-US" sz="2100" dirty="0" smtClean="0">
                <a:latin typeface="Times New Roman"/>
                <a:cs typeface="Times New Roman"/>
              </a:rPr>
              <a:t>employee is </a:t>
            </a:r>
            <a:r>
              <a:rPr lang="en-US" sz="2100" b="1" dirty="0" smtClean="0">
                <a:latin typeface="Times New Roman"/>
                <a:cs typeface="Times New Roman"/>
              </a:rPr>
              <a:t>not</a:t>
            </a:r>
            <a:r>
              <a:rPr lang="en-US" sz="2100" dirty="0" smtClean="0">
                <a:latin typeface="Times New Roman"/>
                <a:cs typeface="Times New Roman"/>
              </a:rPr>
              <a:t> seeking </a:t>
            </a:r>
            <a:r>
              <a:rPr lang="en-US" sz="2100" dirty="0" smtClean="0">
                <a:latin typeface="Times New Roman"/>
                <a:cs typeface="Times New Roman"/>
              </a:rPr>
              <a:t>if the </a:t>
            </a:r>
            <a:r>
              <a:rPr lang="en-US" sz="2100" dirty="0" smtClean="0">
                <a:latin typeface="Times New Roman"/>
                <a:cs typeface="Times New Roman"/>
              </a:rPr>
              <a:t>communication is to only request a job </a:t>
            </a:r>
            <a:r>
              <a:rPr lang="en-US" sz="2100" dirty="0" smtClean="0">
                <a:latin typeface="Times New Roman"/>
                <a:cs typeface="Times New Roman"/>
              </a:rPr>
              <a:t>application</a:t>
            </a:r>
          </a:p>
          <a:p>
            <a:endParaRPr lang="en-US" sz="2100" dirty="0" smtClean="0">
              <a:latin typeface="Times New Roman"/>
              <a:cs typeface="Times New Roman"/>
            </a:endParaRPr>
          </a:p>
          <a:p>
            <a:r>
              <a:rPr lang="en-US" sz="2100" dirty="0" smtClean="0">
                <a:latin typeface="Times New Roman"/>
                <a:cs typeface="Times New Roman"/>
              </a:rPr>
              <a:t>An employee is no longer seeking if:</a:t>
            </a:r>
            <a:endParaRPr lang="en-US" sz="2100" dirty="0" smtClean="0">
              <a:latin typeface="Times New Roman"/>
              <a:cs typeface="Times New Roman"/>
            </a:endParaRPr>
          </a:p>
          <a:p>
            <a:pPr marL="201168" lvl="1" indent="0">
              <a:buNone/>
            </a:pPr>
            <a:r>
              <a:rPr lang="en-US" sz="2100" dirty="0">
                <a:latin typeface="Times New Roman"/>
                <a:cs typeface="Times New Roman"/>
              </a:rPr>
              <a:t>	</a:t>
            </a:r>
            <a:r>
              <a:rPr lang="en-US" sz="2100" dirty="0" smtClean="0">
                <a:latin typeface="Times New Roman"/>
                <a:cs typeface="Times New Roman"/>
              </a:rPr>
              <a:t>● </a:t>
            </a:r>
            <a:r>
              <a:rPr lang="en-US" sz="2100" dirty="0" smtClean="0">
                <a:latin typeface="Times New Roman"/>
                <a:cs typeface="Times New Roman"/>
              </a:rPr>
              <a:t>the </a:t>
            </a:r>
            <a:r>
              <a:rPr lang="en-US" sz="2100" dirty="0" smtClean="0">
                <a:latin typeface="Times New Roman"/>
                <a:cs typeface="Times New Roman"/>
              </a:rPr>
              <a:t>employee or prospective employer rejects the possibility </a:t>
            </a:r>
            <a:r>
              <a:rPr lang="en-US" sz="2100" dirty="0" smtClean="0">
                <a:latin typeface="Times New Roman"/>
                <a:cs typeface="Times New Roman"/>
              </a:rPr>
              <a:t>of </a:t>
            </a:r>
            <a:r>
              <a:rPr lang="en-US" sz="2100" dirty="0" smtClean="0">
                <a:latin typeface="Times New Roman"/>
                <a:cs typeface="Times New Roman"/>
              </a:rPr>
              <a:t>employment </a:t>
            </a:r>
            <a:r>
              <a:rPr lang="en-US" sz="2100" dirty="0" smtClean="0">
                <a:latin typeface="Times New Roman"/>
                <a:cs typeface="Times New Roman"/>
              </a:rPr>
              <a:t>and all discussion of possible employment has terminated</a:t>
            </a:r>
          </a:p>
          <a:p>
            <a:pPr marL="201168" lvl="1" indent="0">
              <a:buNone/>
            </a:pPr>
            <a:r>
              <a:rPr lang="en-US" sz="2100" dirty="0">
                <a:latin typeface="Times New Roman"/>
                <a:cs typeface="Times New Roman"/>
              </a:rPr>
              <a:t>	</a:t>
            </a:r>
            <a:r>
              <a:rPr lang="en-US" sz="2100" dirty="0" smtClean="0">
                <a:latin typeface="Times New Roman"/>
                <a:cs typeface="Times New Roman"/>
              </a:rPr>
              <a:t>● two months have passed since the employee sent an unsolicited resume or employment proposal  </a:t>
            </a:r>
          </a:p>
          <a:p>
            <a:pPr marL="201168" lvl="1" indent="0">
              <a:buNone/>
            </a:pPr>
            <a:endParaRPr lang="en-US" sz="2100" dirty="0" smtClean="0">
              <a:latin typeface="Times New Roman"/>
              <a:cs typeface="Times New Roman"/>
            </a:endParaRPr>
          </a:p>
          <a:p>
            <a:pPr marL="201168" lvl="1" indent="0">
              <a:buNone/>
            </a:pPr>
            <a:r>
              <a:rPr lang="en-US" sz="2100" dirty="0" smtClean="0">
                <a:latin typeface="Times New Roman"/>
                <a:cs typeface="Times New Roman"/>
              </a:rPr>
              <a:t>* deferring discussions until the foreseeable future is not rejection</a:t>
            </a:r>
            <a:endParaRPr lang="en-US" sz="2100" dirty="0"/>
          </a:p>
        </p:txBody>
      </p:sp>
    </p:spTree>
    <p:extLst>
      <p:ext uri="{BB962C8B-B14F-4D97-AF65-F5344CB8AC3E}">
        <p14:creationId xmlns:p14="http://schemas.microsoft.com/office/powerpoint/2010/main" val="763762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Seeking Employment &amp;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Social Media</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smtClean="0">
                <a:latin typeface="Times New Roman" panose="02020603050405020304" pitchFamily="18" charset="0"/>
                <a:cs typeface="Times New Roman" panose="02020603050405020304" pitchFamily="18" charset="0"/>
              </a:rPr>
              <a:t>The </a:t>
            </a:r>
            <a:r>
              <a:rPr lang="en-US" dirty="0" smtClean="0">
                <a:solidFill>
                  <a:srgbClr val="FF0000"/>
                </a:solidFill>
                <a:latin typeface="Times New Roman" panose="02020603050405020304" pitchFamily="18" charset="0"/>
                <a:cs typeface="Times New Roman" panose="02020603050405020304" pitchFamily="18" charset="0"/>
              </a:rPr>
              <a:t>PROPOSED AMENDMENTS </a:t>
            </a:r>
            <a:r>
              <a:rPr lang="en-US" dirty="0" smtClean="0">
                <a:latin typeface="Times New Roman" panose="02020603050405020304" pitchFamily="18" charset="0"/>
                <a:cs typeface="Times New Roman" panose="02020603050405020304" pitchFamily="18" charset="0"/>
              </a:rPr>
              <a:t>to</a:t>
            </a:r>
            <a:r>
              <a:rPr lang="en-US" dirty="0" smtClean="0">
                <a:solidFill>
                  <a:srgbClr val="FF000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Subpart F</a:t>
            </a:r>
            <a:r>
              <a:rPr lang="en-US" dirty="0" smtClean="0">
                <a:solidFill>
                  <a:srgbClr val="FF0000"/>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provide a number of examples discussing the posting of resumes </a:t>
            </a:r>
            <a:r>
              <a:rPr lang="en-US" dirty="0" smtClean="0">
                <a:latin typeface="Times New Roman" panose="02020603050405020304" pitchFamily="18" charset="0"/>
                <a:cs typeface="Times New Roman" panose="02020603050405020304" pitchFamily="18" charset="0"/>
              </a:rPr>
              <a:t>online</a:t>
            </a:r>
            <a:r>
              <a:rPr lang="en-US" dirty="0" smtClean="0">
                <a:latin typeface="Times New Roman" panose="02020603050405020304" pitchFamily="18" charset="0"/>
                <a:cs typeface="Times New Roman" panose="02020603050405020304" pitchFamily="18" charset="0"/>
              </a:rPr>
              <a:t>.  In general, if an employee posts her resume </a:t>
            </a:r>
            <a:r>
              <a:rPr lang="en-US" dirty="0" smtClean="0">
                <a:latin typeface="Times New Roman" panose="02020603050405020304" pitchFamily="18" charset="0"/>
                <a:cs typeface="Times New Roman" panose="02020603050405020304" pitchFamily="18" charset="0"/>
              </a:rPr>
              <a:t>online</a:t>
            </a:r>
            <a:r>
              <a:rPr lang="en-US" dirty="0" smtClean="0">
                <a:latin typeface="Times New Roman" panose="02020603050405020304" pitchFamily="18" charset="0"/>
                <a:cs typeface="Times New Roman" panose="02020603050405020304" pitchFamily="18" charset="0"/>
              </a:rPr>
              <a:t>, she is not seeking --</a:t>
            </a:r>
          </a:p>
          <a:p>
            <a:pPr marL="201168" lvl="1" indent="0">
              <a:buNone/>
            </a:pPr>
            <a:endParaRPr lang="en-US" dirty="0" smtClean="0">
              <a:latin typeface="Times New Roman" panose="02020603050405020304" pitchFamily="18" charset="0"/>
              <a:cs typeface="Times New Roman" panose="02020603050405020304" pitchFamily="18" charset="0"/>
            </a:endParaRPr>
          </a:p>
          <a:p>
            <a:pPr marL="201168" lvl="1" indent="0">
              <a:buNone/>
            </a:pPr>
            <a:r>
              <a:rPr lang="en-US" dirty="0" smtClean="0">
                <a:latin typeface="Times New Roman" panose="02020603050405020304" pitchFamily="18" charset="0"/>
                <a:cs typeface="Times New Roman" panose="02020603050405020304" pitchFamily="18" charset="0"/>
              </a:rPr>
              <a:t>	</a:t>
            </a:r>
            <a:r>
              <a:rPr lang="en-US" dirty="0" smtClean="0">
                <a:latin typeface="Times New Roman"/>
                <a:cs typeface="Times New Roman"/>
              </a:rPr>
              <a:t>● </a:t>
            </a:r>
            <a:r>
              <a:rPr lang="en-US" dirty="0" smtClean="0">
                <a:latin typeface="Times New Roman" panose="02020603050405020304" pitchFamily="18" charset="0"/>
                <a:cs typeface="Times New Roman" panose="02020603050405020304" pitchFamily="18" charset="0"/>
              </a:rPr>
              <a:t>if the employee is notified that Company A has viewed the 			employee’s resume, the employee is not seeking</a:t>
            </a:r>
          </a:p>
          <a:p>
            <a:pPr marL="201168" lvl="1" indent="0">
              <a:buNone/>
            </a:pPr>
            <a:endParaRPr lang="en-US" dirty="0" smtClean="0">
              <a:latin typeface="Times New Roman" panose="02020603050405020304" pitchFamily="18" charset="0"/>
              <a:cs typeface="Times New Roman" panose="02020603050405020304" pitchFamily="18" charset="0"/>
            </a:endParaRPr>
          </a:p>
          <a:p>
            <a:pPr marL="201168" lvl="1" indent="0">
              <a:buNone/>
            </a:pPr>
            <a:r>
              <a:rPr lang="en-US" dirty="0" smtClean="0">
                <a:latin typeface="Times New Roman" panose="02020603050405020304" pitchFamily="18" charset="0"/>
                <a:cs typeface="Times New Roman" panose="02020603050405020304" pitchFamily="18" charset="0"/>
              </a:rPr>
              <a:t>	</a:t>
            </a:r>
            <a:r>
              <a:rPr lang="en-US" dirty="0" smtClean="0">
                <a:latin typeface="Times New Roman"/>
                <a:cs typeface="Times New Roman"/>
              </a:rPr>
              <a:t>● </a:t>
            </a:r>
            <a:r>
              <a:rPr lang="en-US" dirty="0" smtClean="0">
                <a:latin typeface="Times New Roman" panose="02020603050405020304" pitchFamily="18" charset="0"/>
                <a:cs typeface="Times New Roman" panose="02020603050405020304" pitchFamily="18" charset="0"/>
              </a:rPr>
              <a:t>if Company A contacts the employee and the employee 				responds with something other than rejection, the employee			is seeking</a:t>
            </a:r>
          </a:p>
          <a:p>
            <a:pPr marL="201168" lvl="1" indent="0">
              <a:buNone/>
            </a:pPr>
            <a:endParaRPr lang="en-US" dirty="0" smtClean="0">
              <a:latin typeface="Times New Roman" panose="02020603050405020304" pitchFamily="18" charset="0"/>
              <a:cs typeface="Times New Roman" panose="02020603050405020304" pitchFamily="18" charset="0"/>
            </a:endParaRPr>
          </a:p>
          <a:p>
            <a:pPr marL="201168" lvl="1" indent="0">
              <a:buNone/>
            </a:pPr>
            <a:r>
              <a:rPr lang="en-US" dirty="0" smtClean="0">
                <a:latin typeface="Times New Roman" panose="02020603050405020304" pitchFamily="18" charset="0"/>
                <a:cs typeface="Times New Roman" panose="02020603050405020304" pitchFamily="18" charset="0"/>
              </a:rPr>
              <a:t>	</a:t>
            </a:r>
            <a:r>
              <a:rPr lang="en-US" dirty="0" smtClean="0">
                <a:latin typeface="Times New Roman"/>
                <a:cs typeface="Times New Roman"/>
              </a:rPr>
              <a:t>● </a:t>
            </a:r>
            <a:r>
              <a:rPr lang="en-US" dirty="0" smtClean="0">
                <a:latin typeface="Times New Roman" panose="02020603050405020304" pitchFamily="18" charset="0"/>
                <a:cs typeface="Times New Roman" panose="02020603050405020304" pitchFamily="18" charset="0"/>
              </a:rPr>
              <a:t>if Company B contacts the employee, but the employee does not 			respond, then the employee is not seeking</a:t>
            </a:r>
          </a:p>
        </p:txBody>
      </p:sp>
    </p:spTree>
    <p:extLst>
      <p:ext uri="{BB962C8B-B14F-4D97-AF65-F5344CB8AC3E}">
        <p14:creationId xmlns:p14="http://schemas.microsoft.com/office/powerpoint/2010/main" val="2024738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Seeking Employment &amp;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Social Media</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ctr"/>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smtClean="0">
              <a:latin typeface="Times New Roman" panose="02020603050405020304" pitchFamily="18" charset="0"/>
              <a:cs typeface="Times New Roman" panose="02020603050405020304" pitchFamily="18" charset="0"/>
            </a:endParaRPr>
          </a:p>
          <a:p>
            <a:pPr algn="ct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Hypotheticals</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1695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Where Seeking and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Negotiating Meet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Part 1 of current Example #3, 5 C.F.R. 2635.603:</a:t>
            </a:r>
          </a:p>
          <a:p>
            <a:r>
              <a:rPr lang="en-US" dirty="0">
                <a:latin typeface="Times New Roman" panose="02020603050405020304" pitchFamily="18" charset="0"/>
                <a:cs typeface="Times New Roman" panose="02020603050405020304" pitchFamily="18" charset="0"/>
              </a:rPr>
              <a:t>An employee is auditing a contractor and while at the contractor’s office, the head of the contractor’s accounting </a:t>
            </a:r>
            <a:r>
              <a:rPr lang="en-US" dirty="0" smtClean="0">
                <a:latin typeface="Times New Roman" panose="02020603050405020304" pitchFamily="18" charset="0"/>
                <a:cs typeface="Times New Roman" panose="02020603050405020304" pitchFamily="18" charset="0"/>
              </a:rPr>
              <a:t>division tells </a:t>
            </a:r>
            <a:r>
              <a:rPr lang="en-US" dirty="0">
                <a:latin typeface="Times New Roman" panose="02020603050405020304" pitchFamily="18" charset="0"/>
                <a:cs typeface="Times New Roman" panose="02020603050405020304" pitchFamily="18" charset="0"/>
              </a:rPr>
              <a:t>the employee that they are thinking about hiring another accountant and asks if the employee is interested in leaving his agency.  The employee says he is interested in knowing what kind of work would be involved</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smtClean="0">
                <a:solidFill>
                  <a:srgbClr val="FF0000"/>
                </a:solidFill>
                <a:latin typeface="Times New Roman" panose="02020603050405020304" pitchFamily="18" charset="0"/>
                <a:cs typeface="Times New Roman" panose="02020603050405020304" pitchFamily="18" charset="0"/>
              </a:rPr>
              <a:t>PROPOSED ADMENDMENT</a:t>
            </a:r>
            <a:r>
              <a:rPr lang="en-US" dirty="0" smtClean="0">
                <a:latin typeface="Times New Roman" panose="02020603050405020304" pitchFamily="18" charset="0"/>
                <a:cs typeface="Times New Roman" panose="02020603050405020304" pitchFamily="18" charset="0"/>
              </a:rPr>
              <a:t>: The employee has begun seeking employment because he made a response other than a rejection to the communication regarding possible employment, but he has not yet begun negotiating for employment.</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61546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99391"/>
            <a:ext cx="7543800" cy="1331844"/>
          </a:xfrm>
        </p:spPr>
        <p:txBody>
          <a:bodyPr>
            <a:normAutofit/>
          </a:bodyPr>
          <a:lstStyle/>
          <a:p>
            <a:pPr algn="ctr"/>
            <a:r>
              <a:rPr lang="en-US" sz="4000" dirty="0">
                <a:latin typeface="Times New Roman" panose="02020603050405020304" pitchFamily="18" charset="0"/>
                <a:cs typeface="Times New Roman" panose="02020603050405020304" pitchFamily="18" charset="0"/>
              </a:rPr>
              <a:t>D0-04-029	</a:t>
            </a:r>
            <a:endParaRPr lang="en-US" sz="4000" dirty="0"/>
          </a:p>
        </p:txBody>
      </p:sp>
      <p:sp>
        <p:nvSpPr>
          <p:cNvPr id="3" name="Content Placeholder 2"/>
          <p:cNvSpPr>
            <a:spLocks noGrp="1"/>
          </p:cNvSpPr>
          <p:nvPr>
            <p:ph idx="1"/>
          </p:nvPr>
        </p:nvSpPr>
        <p:spPr>
          <a:xfrm>
            <a:off x="663933" y="1888435"/>
            <a:ext cx="7702826" cy="4011434"/>
          </a:xfrm>
        </p:spPr>
        <p:txBody>
          <a:bodyPr>
            <a:normAutofit fontScale="77500" lnSpcReduction="20000"/>
          </a:bodyPr>
          <a:lstStyle/>
          <a:p>
            <a:pPr marL="0" indent="0">
              <a:buNone/>
            </a:pPr>
            <a:r>
              <a:rPr lang="en-US" dirty="0" smtClean="0">
                <a:latin typeface="Times New Roman"/>
                <a:cs typeface="Times New Roman"/>
              </a:rPr>
              <a:t>5 C.F.R.§ 2634.604(a) obligation not to participate personally and substantially in a particular matter that, to the employee’s knowledge, has a direct and predictable effect on the financial interests of a prospective employer with whom the employee is seeking employment.</a:t>
            </a:r>
          </a:p>
          <a:p>
            <a:pPr marL="0" indent="0">
              <a:buNone/>
            </a:pPr>
            <a:r>
              <a:rPr lang="en-US" dirty="0" smtClean="0">
                <a:latin typeface="Times New Roman"/>
                <a:cs typeface="Times New Roman"/>
              </a:rPr>
              <a:t>5 C.F.R. § 2635.604(b) should notify the person responsible for the employee’s assignment</a:t>
            </a:r>
          </a:p>
          <a:p>
            <a:pPr marL="0" indent="0">
              <a:buNone/>
            </a:pPr>
            <a:endParaRPr lang="en-US" dirty="0">
              <a:latin typeface="Times New Roman"/>
              <a:cs typeface="Times New Roman"/>
            </a:endParaRPr>
          </a:p>
          <a:p>
            <a:pPr marL="0" indent="0">
              <a:buNone/>
            </a:pPr>
            <a:r>
              <a:rPr lang="en-US" sz="2000" b="1" dirty="0" smtClean="0">
                <a:latin typeface="Times New Roman"/>
                <a:cs typeface="Times New Roman"/>
              </a:rPr>
              <a:t>What </a:t>
            </a:r>
            <a:r>
              <a:rPr lang="en-US" sz="2000" b="1" dirty="0" smtClean="0">
                <a:latin typeface="Times New Roman"/>
                <a:cs typeface="Times New Roman"/>
              </a:rPr>
              <a:t>advice </a:t>
            </a:r>
            <a:r>
              <a:rPr lang="en-US" sz="2000" b="1" dirty="0" smtClean="0">
                <a:latin typeface="Times New Roman"/>
                <a:cs typeface="Times New Roman"/>
              </a:rPr>
              <a:t>would you give the employee in Example #3, part 1?</a:t>
            </a:r>
          </a:p>
          <a:p>
            <a:pPr marL="0" indent="0">
              <a:buNone/>
            </a:pPr>
            <a:r>
              <a:rPr lang="en-US" dirty="0" smtClean="0">
                <a:latin typeface="Times New Roman"/>
                <a:cs typeface="Times New Roman"/>
              </a:rPr>
              <a:t>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timing in talking to employee </a:t>
            </a:r>
            <a:r>
              <a:rPr lang="en-US" dirty="0" smtClean="0">
                <a:latin typeface="Times New Roman" panose="02020603050405020304" pitchFamily="18" charset="0"/>
                <a:cs typeface="Times New Roman" panose="02020603050405020304" pitchFamily="18" charset="0"/>
              </a:rPr>
              <a:t>(ethics </a:t>
            </a:r>
            <a:r>
              <a:rPr lang="en-US" dirty="0">
                <a:latin typeface="Times New Roman" panose="02020603050405020304" pitchFamily="18" charset="0"/>
                <a:cs typeface="Times New Roman" panose="02020603050405020304" pitchFamily="18" charset="0"/>
              </a:rPr>
              <a:t>training)</a:t>
            </a:r>
          </a:p>
          <a:p>
            <a:pPr marL="0" indent="0">
              <a:buNone/>
            </a:pPr>
            <a:r>
              <a:rPr lang="en-US" dirty="0">
                <a:latin typeface="Times New Roman" panose="02020603050405020304" pitchFamily="18" charset="0"/>
                <a:cs typeface="Times New Roman" panose="02020603050405020304" pitchFamily="18" charset="0"/>
              </a:rPr>
              <a:t>	</a:t>
            </a:r>
            <a:r>
              <a:rPr lang="en-US" dirty="0">
                <a:latin typeface="Times New Roman"/>
                <a:cs typeface="Times New Roman"/>
              </a:rPr>
              <a:t>●</a:t>
            </a:r>
            <a:r>
              <a:rPr lang="en-US" dirty="0">
                <a:latin typeface="Times New Roman" panose="02020603050405020304" pitchFamily="18" charset="0"/>
                <a:cs typeface="Times New Roman" panose="02020603050405020304" pitchFamily="18" charset="0"/>
              </a:rPr>
              <a:t> recusal, but no need to tell </a:t>
            </a:r>
            <a:r>
              <a:rPr lang="en-US" dirty="0" smtClean="0">
                <a:latin typeface="Times New Roman" panose="02020603050405020304" pitchFamily="18" charset="0"/>
                <a:cs typeface="Times New Roman" panose="02020603050405020304" pitchFamily="18" charset="0"/>
              </a:rPr>
              <a:t>supervisor (not mandatory)</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a:latin typeface="Times New Roman"/>
                <a:cs typeface="Times New Roman"/>
              </a:rPr>
              <a:t>●</a:t>
            </a:r>
            <a:r>
              <a:rPr lang="en-US" dirty="0">
                <a:latin typeface="Times New Roman" panose="02020603050405020304" pitchFamily="18" charset="0"/>
                <a:cs typeface="Times New Roman" panose="02020603050405020304" pitchFamily="18" charset="0"/>
              </a:rPr>
              <a:t> managing </a:t>
            </a:r>
            <a:r>
              <a:rPr lang="en-US" dirty="0" smtClean="0">
                <a:latin typeface="Times New Roman" panose="02020603050405020304" pitchFamily="18" charset="0"/>
                <a:cs typeface="Times New Roman" panose="02020603050405020304" pitchFamily="18" charset="0"/>
              </a:rPr>
              <a:t>workload (agency’s considerations)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solidFill>
                  <a:srgbClr val="FF0000"/>
                </a:solidFill>
                <a:latin typeface="Times New Roman"/>
                <a:cs typeface="Times New Roman"/>
              </a:rPr>
              <a:t>PROPOSED AMENDMENT </a:t>
            </a:r>
            <a:r>
              <a:rPr lang="en-US" dirty="0">
                <a:latin typeface="Times New Roman"/>
                <a:cs typeface="Times New Roman"/>
              </a:rPr>
              <a:t>to 604(b): employee must take whatever steps are necessary to ensure that he does not participate in the matter</a:t>
            </a:r>
          </a:p>
          <a:p>
            <a:pPr marL="0" indent="0">
              <a:buNone/>
            </a:pPr>
            <a:endParaRPr lang="en-US" dirty="0">
              <a:latin typeface="Times New Roman" panose="02020603050405020304" pitchFamily="18" charset="0"/>
              <a:cs typeface="Times New Roman" panose="02020603050405020304" pitchFamily="18" charset="0"/>
            </a:endParaRPr>
          </a:p>
          <a:p>
            <a:pPr marL="201168" lvl="1" indent="0" algn="ctr">
              <a:buNone/>
            </a:pPr>
            <a:endParaRPr lang="en-US" sz="2000" b="1" dirty="0"/>
          </a:p>
          <a:p>
            <a:endParaRPr lang="en-US" dirty="0"/>
          </a:p>
        </p:txBody>
      </p:sp>
    </p:spTree>
    <p:extLst>
      <p:ext uri="{BB962C8B-B14F-4D97-AF65-F5344CB8AC3E}">
        <p14:creationId xmlns:p14="http://schemas.microsoft.com/office/powerpoint/2010/main" val="3468355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Times New Roman" panose="02020603050405020304" pitchFamily="18" charset="0"/>
                <a:cs typeface="Times New Roman" panose="02020603050405020304" pitchFamily="18" charset="0"/>
              </a:rPr>
              <a:t>Negotiating for Employment</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5 C.F.R. § 2635.603(b</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Negotiating </a:t>
            </a:r>
            <a:r>
              <a:rPr lang="en-US" dirty="0">
                <a:latin typeface="Times New Roman" panose="02020603050405020304" pitchFamily="18" charset="0"/>
                <a:cs typeface="Times New Roman" panose="02020603050405020304" pitchFamily="18" charset="0"/>
              </a:rPr>
              <a:t>for employment means discussion or communication with another person, or such person’s agent or intermediary, mutually conducted with a view toward reaching an agreement regarding possible employment with that person.  The term is not limited to discussions of specific terms and conditions of employment in a specific position.</a:t>
            </a:r>
          </a:p>
          <a:p>
            <a:endParaRPr lang="en-US" dirty="0" smtClean="0"/>
          </a:p>
          <a:p>
            <a:endParaRPr lang="en-US" dirty="0"/>
          </a:p>
        </p:txBody>
      </p:sp>
    </p:spTree>
    <p:extLst>
      <p:ext uri="{BB962C8B-B14F-4D97-AF65-F5344CB8AC3E}">
        <p14:creationId xmlns:p14="http://schemas.microsoft.com/office/powerpoint/2010/main" val="3894139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Seeking Slides">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Seeking Slides</Template>
  <TotalTime>803</TotalTime>
  <Words>1058</Words>
  <Application>Microsoft Office PowerPoint</Application>
  <PresentationFormat>On-screen Show (4:3)</PresentationFormat>
  <Paragraphs>111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Seeking Slides</vt:lpstr>
      <vt:lpstr>PowerPoint Presentation</vt:lpstr>
      <vt:lpstr>Background</vt:lpstr>
      <vt:lpstr>Employment Definition  5 C.F.R. § 2635.603(a)</vt:lpstr>
      <vt:lpstr>Seeking Employment 5 C.F.R. §2635.603(b)</vt:lpstr>
      <vt:lpstr>Seeking Employment &amp;  Social Media</vt:lpstr>
      <vt:lpstr>Seeking Employment &amp;  Social Media</vt:lpstr>
      <vt:lpstr>Where Seeking and  Negotiating Meet</vt:lpstr>
      <vt:lpstr>D0-04-029 </vt:lpstr>
      <vt:lpstr>Negotiating for Employment 5 C.F.R. § 2635.603(b)</vt:lpstr>
      <vt:lpstr>PowerPoint Presentation</vt:lpstr>
      <vt:lpstr>PowerPoint Presentation</vt:lpstr>
      <vt:lpstr>1991-1992 OGE Prosecution Survey November 4, 1992 </vt:lpstr>
      <vt:lpstr>Waivers and Authorizations</vt:lpstr>
      <vt:lpstr>Disqualification based on an arrangement for prospective employment</vt:lpstr>
      <vt:lpstr>Section 17 of the STOCK Act</vt:lpstr>
      <vt:lpstr>PROPOSED 2635.607</vt:lpstr>
      <vt:lpstr>PROPOSED Advance filing  of notification and recusal statements</vt:lpstr>
      <vt:lpstr>PROPOSED AMENDMENTS</vt:lpstr>
      <vt:lpstr>PowerPoint Presentation</vt:lpstr>
    </vt:vector>
  </TitlesOfParts>
  <Company>US Office of Government Ethics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Newton</dc:creator>
  <cp:lastModifiedBy>Elaine Newton</cp:lastModifiedBy>
  <cp:revision>37</cp:revision>
  <dcterms:created xsi:type="dcterms:W3CDTF">2016-02-11T20:28:55Z</dcterms:created>
  <dcterms:modified xsi:type="dcterms:W3CDTF">2016-02-29T17:36:22Z</dcterms:modified>
</cp:coreProperties>
</file>